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8" r:id="rId2"/>
    <p:sldId id="431" r:id="rId3"/>
    <p:sldId id="459" r:id="rId4"/>
    <p:sldId id="492" r:id="rId5"/>
    <p:sldId id="488" r:id="rId6"/>
    <p:sldId id="483" r:id="rId7"/>
    <p:sldId id="460" r:id="rId8"/>
    <p:sldId id="463" r:id="rId9"/>
    <p:sldId id="478" r:id="rId10"/>
    <p:sldId id="467" r:id="rId11"/>
    <p:sldId id="486" r:id="rId12"/>
    <p:sldId id="493" r:id="rId13"/>
    <p:sldId id="494" r:id="rId14"/>
    <p:sldId id="495" r:id="rId15"/>
    <p:sldId id="496" r:id="rId16"/>
    <p:sldId id="484" r:id="rId17"/>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7E0000"/>
    <a:srgbClr val="8E0000"/>
    <a:srgbClr val="D2DEEF"/>
    <a:srgbClr val="009EE0"/>
    <a:srgbClr val="7A0000"/>
    <a:srgbClr val="FF9F9F"/>
    <a:srgbClr val="FFCC00"/>
    <a:srgbClr val="CCFF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374" autoAdjust="0"/>
  </p:normalViewPr>
  <p:slideViewPr>
    <p:cSldViewPr snapToGrid="0">
      <p:cViewPr varScale="1">
        <p:scale>
          <a:sx n="65" d="100"/>
          <a:sy n="65" d="100"/>
        </p:scale>
        <p:origin x="882" y="9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25/11/2019</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25/11/2019</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smtClean="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25/11/2019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25/11/2019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5ª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2676594899"/>
              </p:ext>
            </p:extLst>
          </p:nvPr>
        </p:nvGraphicFramePr>
        <p:xfrm>
          <a:off x="600714" y="716419"/>
          <a:ext cx="11006267" cy="2125679"/>
        </p:xfrm>
        <a:graphic>
          <a:graphicData uri="http://schemas.openxmlformats.org/drawingml/2006/table">
            <a:tbl>
              <a:tblPr firstRow="1" firstCol="1" bandRow="1">
                <a:tableStyleId>{5C22544A-7EE6-4342-B048-85BDC9FD1C3A}</a:tableStyleId>
              </a:tblPr>
              <a:tblGrid>
                <a:gridCol w="1331325">
                  <a:extLst>
                    <a:ext uri="{9D8B030D-6E8A-4147-A177-3AD203B41FA5}">
                      <a16:colId xmlns:a16="http://schemas.microsoft.com/office/drawing/2014/main" val="1282006773"/>
                    </a:ext>
                  </a:extLst>
                </a:gridCol>
                <a:gridCol w="7580671">
                  <a:extLst>
                    <a:ext uri="{9D8B030D-6E8A-4147-A177-3AD203B41FA5}">
                      <a16:colId xmlns:a16="http://schemas.microsoft.com/office/drawing/2014/main" val="4062583509"/>
                    </a:ext>
                  </a:extLst>
                </a:gridCol>
                <a:gridCol w="2094271">
                  <a:extLst>
                    <a:ext uri="{9D8B030D-6E8A-4147-A177-3AD203B41FA5}">
                      <a16:colId xmlns:a16="http://schemas.microsoft.com/office/drawing/2014/main" val="301000973"/>
                    </a:ext>
                  </a:extLst>
                </a:gridCol>
              </a:tblGrid>
              <a:tr h="512664">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1613015">
                <a:tc>
                  <a:txBody>
                    <a:bodyPr/>
                    <a:lstStyle/>
                    <a:p>
                      <a:pPr algn="l" fontAlgn="ctr"/>
                      <a:r>
                        <a:rPr lang="en-US" sz="1600" b="0" i="0" u="none" strike="noStrike" dirty="0">
                          <a:solidFill>
                            <a:schemeClr val="bg1"/>
                          </a:solidFill>
                          <a:effectLst/>
                          <a:latin typeface="Calibri" panose="020F0502020204030204" pitchFamily="34" charset="0"/>
                        </a:rPr>
                        <a:t>CAC-003/04/2018</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Calibri" panose="020F0502020204030204" pitchFamily="34" charset="0"/>
                        </a:rPr>
                        <a:t>Revisión conjunta entre las Unidades Administrativas productoras de información para llevar a cabo la prueba piloto con los programas de información de encuestas ya definidos con el objetivo de evaluar la viabilidad del modelo para la automatización para la publicación de indicadores de precisión en los formatos estandarizados aprobados por el Comité para su difusión en los metadatos DDI.</a:t>
                      </a:r>
                    </a:p>
                  </a:txBody>
                  <a:tcPr marL="9525" marR="9525" marT="9525" marB="0" anchor="ctr"/>
                </a:tc>
                <a:tc>
                  <a:txBody>
                    <a:bodyPr/>
                    <a:lstStyle/>
                    <a:p>
                      <a:pPr algn="ctr" fontAlgn="ctr"/>
                      <a:r>
                        <a:rPr lang="en-US" sz="1600" b="0" i="0" u="none" strike="noStrike" dirty="0">
                          <a:solidFill>
                            <a:srgbClr val="000000"/>
                          </a:solidFill>
                          <a:effectLst/>
                          <a:latin typeface="Calibri" panose="020F0502020204030204" pitchFamily="34" charset="0"/>
                        </a:rPr>
                        <a:t>DGVSPI y CGI</a:t>
                      </a:r>
                    </a:p>
                  </a:txBody>
                  <a:tcPr marL="9525" marR="9525" marT="9525" marB="0" anchor="ctr"/>
                </a:tc>
                <a:extLst>
                  <a:ext uri="{0D108BD9-81ED-4DB2-BD59-A6C34878D82A}">
                    <a16:rowId xmlns:a16="http://schemas.microsoft.com/office/drawing/2014/main" val="3951241437"/>
                  </a:ext>
                </a:extLst>
              </a:tr>
            </a:tbl>
          </a:graphicData>
        </a:graphic>
      </p:graphicFrame>
      <p:sp>
        <p:nvSpPr>
          <p:cNvPr id="5" name="CuadroTexto 4"/>
          <p:cNvSpPr txBox="1"/>
          <p:nvPr/>
        </p:nvSpPr>
        <p:spPr>
          <a:xfrm>
            <a:off x="1314851" y="4200482"/>
            <a:ext cx="9893922" cy="369332"/>
          </a:xfrm>
          <a:prstGeom prst="rect">
            <a:avLst/>
          </a:prstGeom>
          <a:noFill/>
        </p:spPr>
        <p:txBody>
          <a:bodyPr wrap="square" rtlCol="0">
            <a:spAutoFit/>
          </a:bodyPr>
          <a:lstStyle/>
          <a:p>
            <a:pPr marL="285750" indent="-285750">
              <a:buFont typeface="Arial" panose="020B0604020202020204" pitchFamily="34" charset="0"/>
              <a:buChar char="•"/>
            </a:pPr>
            <a:r>
              <a:rPr lang="es-MX" dirty="0"/>
              <a:t>La propuesta sigue en revisión de las distintas Direcciones Generales.</a:t>
            </a:r>
          </a:p>
        </p:txBody>
      </p:sp>
    </p:spTree>
    <p:extLst>
      <p:ext uri="{BB962C8B-B14F-4D97-AF65-F5344CB8AC3E}">
        <p14:creationId xmlns:p14="http://schemas.microsoft.com/office/powerpoint/2010/main" val="169780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051787990"/>
              </p:ext>
            </p:extLst>
          </p:nvPr>
        </p:nvGraphicFramePr>
        <p:xfrm>
          <a:off x="600714" y="716419"/>
          <a:ext cx="11006267" cy="1485475"/>
        </p:xfrm>
        <a:graphic>
          <a:graphicData uri="http://schemas.openxmlformats.org/drawingml/2006/table">
            <a:tbl>
              <a:tblPr firstRow="1" firstCol="1" bandRow="1">
                <a:tableStyleId>{5C22544A-7EE6-4342-B048-85BDC9FD1C3A}</a:tableStyleId>
              </a:tblPr>
              <a:tblGrid>
                <a:gridCol w="1331325">
                  <a:extLst>
                    <a:ext uri="{9D8B030D-6E8A-4147-A177-3AD203B41FA5}">
                      <a16:colId xmlns:a16="http://schemas.microsoft.com/office/drawing/2014/main" val="1282006773"/>
                    </a:ext>
                  </a:extLst>
                </a:gridCol>
                <a:gridCol w="7580671">
                  <a:extLst>
                    <a:ext uri="{9D8B030D-6E8A-4147-A177-3AD203B41FA5}">
                      <a16:colId xmlns:a16="http://schemas.microsoft.com/office/drawing/2014/main" val="4062583509"/>
                    </a:ext>
                  </a:extLst>
                </a:gridCol>
                <a:gridCol w="2094271">
                  <a:extLst>
                    <a:ext uri="{9D8B030D-6E8A-4147-A177-3AD203B41FA5}">
                      <a16:colId xmlns:a16="http://schemas.microsoft.com/office/drawing/2014/main" val="301000973"/>
                    </a:ext>
                  </a:extLst>
                </a:gridCol>
              </a:tblGrid>
              <a:tr h="512664">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972811">
                <a:tc>
                  <a:txBody>
                    <a:bodyPr/>
                    <a:lstStyle/>
                    <a:p>
                      <a:pPr algn="l" fontAlgn="ctr"/>
                      <a:r>
                        <a:rPr lang="en-US" sz="1600" b="0" i="0" u="none" strike="noStrike" dirty="0">
                          <a:solidFill>
                            <a:schemeClr val="bg1"/>
                          </a:solidFill>
                          <a:effectLst/>
                          <a:latin typeface="Calibri" panose="020F0502020204030204" pitchFamily="34" charset="0"/>
                        </a:rPr>
                        <a:t>CAC-006/04/2019</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Calibri" panose="020F0502020204030204" pitchFamily="34" charset="0"/>
                        </a:rPr>
                        <a:t>El grupo de trabajo de confidencialidad tomará en cuenta los comentarios expresados por los miembros del Comité en la Cuarta Sesión de 2019 para la propuesta de reglas que se presentará en la siguiente sesión del Comité.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DGIAI</a:t>
                      </a:r>
                    </a:p>
                  </a:txBody>
                  <a:tcPr marL="9525" marR="9525" marT="9525" marB="0" anchor="ctr"/>
                </a:tc>
                <a:extLst>
                  <a:ext uri="{0D108BD9-81ED-4DB2-BD59-A6C34878D82A}">
                    <a16:rowId xmlns:a16="http://schemas.microsoft.com/office/drawing/2014/main" val="1994576066"/>
                  </a:ext>
                </a:extLst>
              </a:tr>
            </a:tbl>
          </a:graphicData>
        </a:graphic>
      </p:graphicFrame>
      <p:sp>
        <p:nvSpPr>
          <p:cNvPr id="5" name="CuadroTexto 4"/>
          <p:cNvSpPr txBox="1"/>
          <p:nvPr/>
        </p:nvSpPr>
        <p:spPr>
          <a:xfrm>
            <a:off x="1138186" y="3054940"/>
            <a:ext cx="9893922" cy="2585323"/>
          </a:xfrm>
          <a:prstGeom prst="rect">
            <a:avLst/>
          </a:prstGeom>
          <a:noFill/>
        </p:spPr>
        <p:txBody>
          <a:bodyPr wrap="square" rtlCol="0">
            <a:spAutoFit/>
          </a:bodyPr>
          <a:lstStyle/>
          <a:p>
            <a:endParaRPr lang="en-US" dirty="0" smtClean="0"/>
          </a:p>
          <a:p>
            <a:pPr marL="285750" indent="-285750">
              <a:buFont typeface="Arial" panose="020B0604020202020204" pitchFamily="34" charset="0"/>
              <a:buChar char="•"/>
            </a:pPr>
            <a:r>
              <a:rPr lang="es-MX" dirty="0"/>
              <a:t>Se tiene un análisis de benchmarking (principios internacionales y prácticas del INEGI).</a:t>
            </a:r>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smtClean="0"/>
              <a:t>Se está trabajando una </a:t>
            </a:r>
            <a:r>
              <a:rPr lang="es-MX" dirty="0"/>
              <a:t>primera versión de reglas que  se analizará en la siguiente sesión del grupo de </a:t>
            </a:r>
            <a:r>
              <a:rPr lang="es-MX" dirty="0" smtClean="0"/>
              <a:t>trabajo</a:t>
            </a:r>
            <a:r>
              <a:rPr lang="en-US" dirty="0" smtClean="0"/>
              <a:t>.</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smtClean="0"/>
              <a:t>La propuesta de reglas se presentará al Comité de Aseguramiento de </a:t>
            </a:r>
            <a:r>
              <a:rPr lang="es-MX" dirty="0"/>
              <a:t>la Calidad e</a:t>
            </a:r>
            <a:r>
              <a:rPr lang="es-MX" dirty="0" smtClean="0"/>
              <a:t>n </a:t>
            </a:r>
            <a:r>
              <a:rPr lang="es-MX" dirty="0"/>
              <a:t>la primera sesión de </a:t>
            </a:r>
            <a:r>
              <a:rPr lang="es-MX" dirty="0" smtClean="0"/>
              <a:t>2020.</a:t>
            </a: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349497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smtClean="0">
                <a:solidFill>
                  <a:schemeClr val="bg1"/>
                </a:solidFill>
              </a:rPr>
              <a:t>Anexo</a:t>
            </a:r>
          </a:p>
          <a:p>
            <a:endParaRPr lang="es-MX" sz="4800" dirty="0">
              <a:solidFill>
                <a:schemeClr val="bg1"/>
              </a:solidFill>
            </a:endParaRPr>
          </a:p>
        </p:txBody>
      </p:sp>
    </p:spTree>
    <p:extLst>
      <p:ext uri="{BB962C8B-B14F-4D97-AF65-F5344CB8AC3E}">
        <p14:creationId xmlns:p14="http://schemas.microsoft.com/office/powerpoint/2010/main" val="265334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nvPr>
        </p:nvGraphicFramePr>
        <p:xfrm>
          <a:off x="554503" y="734608"/>
          <a:ext cx="11061289" cy="5518587"/>
        </p:xfrm>
        <a:graphic>
          <a:graphicData uri="http://schemas.openxmlformats.org/drawingml/2006/table">
            <a:tbl>
              <a:tblPr>
                <a:tableStyleId>{5C22544A-7EE6-4342-B048-85BDC9FD1C3A}</a:tableStyleId>
              </a:tblPr>
              <a:tblGrid>
                <a:gridCol w="1799302">
                  <a:extLst>
                    <a:ext uri="{9D8B030D-6E8A-4147-A177-3AD203B41FA5}">
                      <a16:colId xmlns:a16="http://schemas.microsoft.com/office/drawing/2014/main" val="381182669"/>
                    </a:ext>
                  </a:extLst>
                </a:gridCol>
                <a:gridCol w="9261987">
                  <a:extLst>
                    <a:ext uri="{9D8B030D-6E8A-4147-A177-3AD203B41FA5}">
                      <a16:colId xmlns:a16="http://schemas.microsoft.com/office/drawing/2014/main" val="1545184475"/>
                    </a:ext>
                  </a:extLst>
                </a:gridCol>
              </a:tblGrid>
              <a:tr h="279536">
                <a:tc>
                  <a:txBody>
                    <a:bodyPr/>
                    <a:lstStyle/>
                    <a:p>
                      <a:pPr algn="l" fontAlgn="ctr"/>
                      <a:r>
                        <a:rPr lang="en-US" sz="1600" u="none" strike="noStrike">
                          <a:effectLst/>
                          <a:latin typeface="+mn-lt"/>
                        </a:rPr>
                        <a:t>CAC-004/02/2016</a:t>
                      </a:r>
                      <a:endParaRPr lang="en-US" sz="1600" b="0" i="0" u="none" strike="noStrike">
                        <a:solidFill>
                          <a:srgbClr val="000000"/>
                        </a:solidFill>
                        <a:effectLst/>
                        <a:latin typeface="+mn-lt"/>
                      </a:endParaRPr>
                    </a:p>
                  </a:txBody>
                  <a:tcPr marL="9459" marR="9459" marT="9459" marB="0" anchor="ctr">
                    <a:solidFill>
                      <a:schemeClr val="tx2">
                        <a:lumMod val="40000"/>
                        <a:lumOff val="60000"/>
                      </a:schemeClr>
                    </a:solidFill>
                  </a:tcPr>
                </a:tc>
                <a:tc>
                  <a:txBody>
                    <a:bodyPr/>
                    <a:lstStyle/>
                    <a:p>
                      <a:pPr algn="l" fontAlgn="ctr"/>
                      <a:r>
                        <a:rPr lang="es-MX" sz="1600" u="none" strike="noStrike" dirty="0">
                          <a:effectLst/>
                          <a:latin typeface="+mn-lt"/>
                        </a:rPr>
                        <a:t>Utilizar los productos identificados en el calendario de difusión y los procesos asociados a su generación, como el punto de partida para analizar el cumplimiento de los principios de calidad</a:t>
                      </a:r>
                      <a:endParaRPr lang="es-MX" sz="1600" b="0" i="0" u="none" strike="noStrike" dirty="0">
                        <a:solidFill>
                          <a:srgbClr val="000000"/>
                        </a:solidFill>
                        <a:effectLst/>
                        <a:latin typeface="+mn-lt"/>
                      </a:endParaRPr>
                    </a:p>
                  </a:txBody>
                  <a:tcPr marL="9459" marR="9459" marT="9459" marB="0" anchor="ctr">
                    <a:solidFill>
                      <a:schemeClr val="tx2">
                        <a:lumMod val="40000"/>
                        <a:lumOff val="60000"/>
                      </a:schemeClr>
                    </a:solidFill>
                  </a:tcPr>
                </a:tc>
                <a:extLst>
                  <a:ext uri="{0D108BD9-81ED-4DB2-BD59-A6C34878D82A}">
                    <a16:rowId xmlns:a16="http://schemas.microsoft.com/office/drawing/2014/main" val="4176313031"/>
                  </a:ext>
                </a:extLst>
              </a:tr>
              <a:tr h="438741">
                <a:tc>
                  <a:txBody>
                    <a:bodyPr/>
                    <a:lstStyle/>
                    <a:p>
                      <a:pPr algn="l" fontAlgn="ctr"/>
                      <a:r>
                        <a:rPr lang="en-US" sz="1600" u="none" strike="noStrike" dirty="0">
                          <a:effectLst/>
                          <a:latin typeface="+mn-lt"/>
                        </a:rPr>
                        <a:t>CAC-005/02/2016</a:t>
                      </a:r>
                      <a:endParaRPr lang="en-US" sz="1600" b="0" i="0" u="none" strike="noStrike" dirty="0">
                        <a:solidFill>
                          <a:srgbClr val="000000"/>
                        </a:solidFill>
                        <a:effectLst/>
                        <a:latin typeface="+mn-lt"/>
                      </a:endParaRPr>
                    </a:p>
                  </a:txBody>
                  <a:tcPr marL="9459" marR="9459" marT="9459" marB="0" anchor="ctr">
                    <a:solidFill>
                      <a:schemeClr val="tx2">
                        <a:lumMod val="20000"/>
                        <a:lumOff val="80000"/>
                      </a:schemeClr>
                    </a:solidFill>
                  </a:tcPr>
                </a:tc>
                <a:tc>
                  <a:txBody>
                    <a:bodyPr/>
                    <a:lstStyle/>
                    <a:p>
                      <a:pPr algn="l" fontAlgn="ctr"/>
                      <a:r>
                        <a:rPr lang="es-MX" sz="1600" u="none" strike="noStrike" dirty="0">
                          <a:effectLst/>
                          <a:latin typeface="+mn-lt"/>
                        </a:rPr>
                        <a:t>1. Participación permanente, de manera cruzada, entre los dos Comités (Comité de</a:t>
                      </a:r>
                      <a:r>
                        <a:rPr lang="es-MX" sz="1600" u="none" strike="noStrike" baseline="0" dirty="0">
                          <a:effectLst/>
                          <a:latin typeface="+mn-lt"/>
                        </a:rPr>
                        <a:t> Seguridad)</a:t>
                      </a:r>
                      <a:r>
                        <a:rPr lang="es-MX" sz="1600" u="none" strike="noStrike" dirty="0">
                          <a:effectLst/>
                          <a:latin typeface="+mn-lt"/>
                        </a:rPr>
                        <a:t>.</a:t>
                      </a:r>
                      <a:endParaRPr lang="es-MX" sz="1600" b="0" i="0" u="none" strike="noStrike" dirty="0">
                        <a:solidFill>
                          <a:srgbClr val="000000"/>
                        </a:solidFill>
                        <a:effectLst/>
                        <a:latin typeface="+mn-lt"/>
                      </a:endParaRPr>
                    </a:p>
                  </a:txBody>
                  <a:tcPr marL="9459" marR="9459" marT="9459" marB="0" anchor="ctr">
                    <a:solidFill>
                      <a:schemeClr val="tx2">
                        <a:lumMod val="20000"/>
                        <a:lumOff val="80000"/>
                      </a:schemeClr>
                    </a:solidFill>
                  </a:tcPr>
                </a:tc>
                <a:extLst>
                  <a:ext uri="{0D108BD9-81ED-4DB2-BD59-A6C34878D82A}">
                    <a16:rowId xmlns:a16="http://schemas.microsoft.com/office/drawing/2014/main" val="4205727393"/>
                  </a:ext>
                </a:extLst>
              </a:tr>
              <a:tr h="438741">
                <a:tc>
                  <a:txBody>
                    <a:bodyPr/>
                    <a:lstStyle/>
                    <a:p>
                      <a:pPr algn="l" fontAlgn="ctr"/>
                      <a:r>
                        <a:rPr lang="en-US" sz="1600" b="0" i="0" u="none" strike="noStrike">
                          <a:solidFill>
                            <a:srgbClr val="000000"/>
                          </a:solidFill>
                          <a:effectLst/>
                          <a:latin typeface="+mn-lt"/>
                        </a:rPr>
                        <a:t>CAC-004/03/2017</a:t>
                      </a:r>
                    </a:p>
                  </a:txBody>
                  <a:tcPr marL="9525" marR="9525" marT="9525" marB="0" anchor="ctr">
                    <a:solidFill>
                      <a:schemeClr val="tx2">
                        <a:lumMod val="40000"/>
                        <a:lumOff val="60000"/>
                      </a:schemeClr>
                    </a:solidFill>
                  </a:tcPr>
                </a:tc>
                <a:tc>
                  <a:txBody>
                    <a:bodyPr/>
                    <a:lstStyle/>
                    <a:p>
                      <a:pPr algn="l" fontAlgn="ctr"/>
                      <a:r>
                        <a:rPr lang="es-MX" sz="1600" b="0" i="0" u="none" strike="noStrike">
                          <a:solidFill>
                            <a:srgbClr val="000000"/>
                          </a:solidFill>
                          <a:effectLst/>
                          <a:latin typeface="+mn-lt"/>
                        </a:rPr>
                        <a:t>Se aprobaron los 12 indicadores de calidad propuestos, conforme a las especificaciones de las fichas técnicas</a:t>
                      </a:r>
                    </a:p>
                  </a:txBody>
                  <a:tcPr marL="9525" marR="9525" marT="9525" marB="0" anchor="ctr">
                    <a:solidFill>
                      <a:schemeClr val="tx2">
                        <a:lumMod val="40000"/>
                        <a:lumOff val="60000"/>
                      </a:schemeClr>
                    </a:solidFill>
                  </a:tcPr>
                </a:tc>
                <a:extLst>
                  <a:ext uri="{0D108BD9-81ED-4DB2-BD59-A6C34878D82A}">
                    <a16:rowId xmlns:a16="http://schemas.microsoft.com/office/drawing/2014/main" val="1296178546"/>
                  </a:ext>
                </a:extLst>
              </a:tr>
              <a:tr h="614301">
                <a:tc>
                  <a:txBody>
                    <a:bodyPr/>
                    <a:lstStyle/>
                    <a:p>
                      <a:pPr algn="l" fontAlgn="ctr"/>
                      <a:r>
                        <a:rPr lang="en-US" sz="1600" b="0" i="0" u="none" strike="noStrike" dirty="0">
                          <a:solidFill>
                            <a:srgbClr val="000000"/>
                          </a:solidFill>
                          <a:effectLst/>
                          <a:latin typeface="+mn-lt"/>
                        </a:rPr>
                        <a:t>CAC-010/03/2017</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mn-lt"/>
                        </a:rPr>
                        <a:t>Se darán por concluidas las líneas de acción transversales una vez que éstas sean presentadas en el Comité, mientras que las líneas de acción específicas se considerarán concluidas cuando cuenten con la aprobación del titular de la Unidad Administrativa responsable y puedan ser presentadas al Comité.</a:t>
                      </a:r>
                    </a:p>
                  </a:txBody>
                  <a:tcPr marL="9525" marR="9525" marT="9525" marB="0" anchor="ctr">
                    <a:solidFill>
                      <a:schemeClr val="tx2">
                        <a:lumMod val="20000"/>
                        <a:lumOff val="80000"/>
                      </a:schemeClr>
                    </a:solidFill>
                  </a:tcPr>
                </a:tc>
                <a:extLst>
                  <a:ext uri="{0D108BD9-81ED-4DB2-BD59-A6C34878D82A}">
                    <a16:rowId xmlns:a16="http://schemas.microsoft.com/office/drawing/2014/main" val="878201390"/>
                  </a:ext>
                </a:extLst>
              </a:tr>
              <a:tr h="1464569">
                <a:tc>
                  <a:txBody>
                    <a:bodyPr/>
                    <a:lstStyle/>
                    <a:p>
                      <a:pPr algn="l" fontAlgn="ctr"/>
                      <a:r>
                        <a:rPr lang="en-US" sz="1600" b="0" i="0" u="none" strike="noStrike" dirty="0">
                          <a:solidFill>
                            <a:schemeClr val="tx1"/>
                          </a:solidFill>
                          <a:effectLst/>
                          <a:latin typeface="+mn-lt"/>
                        </a:rPr>
                        <a:t>CAC-008/04/2017 </a:t>
                      </a:r>
                    </a:p>
                  </a:txBody>
                  <a:tcPr marL="9525" marR="9525" marT="9525" marB="0" anchor="ctr">
                    <a:solidFill>
                      <a:schemeClr val="tx2">
                        <a:lumMod val="40000"/>
                        <a:lumOff val="60000"/>
                      </a:schemeClr>
                    </a:solidFill>
                  </a:tcPr>
                </a:tc>
                <a:tc>
                  <a:txBody>
                    <a:bodyPr/>
                    <a:lstStyle/>
                    <a:p>
                      <a:pPr algn="l" fontAlgn="ctr"/>
                      <a:r>
                        <a:rPr lang="es-MX" sz="1600" b="0" i="0" u="none" strike="noStrike" dirty="0">
                          <a:solidFill>
                            <a:schemeClr val="tx1"/>
                          </a:solidFill>
                          <a:effectLst/>
                          <a:latin typeface="+mn-lt"/>
                        </a:rPr>
                        <a:t>Se aprobó el cálculo para uso interno de la tasa de no respuesta antes de imputación a nivel unidad de observación para los proyectos con muestreo, conforme a las especificaciones de la nueva ficha técnica. En cuanto a la tasa de no respuesta antes de imputación para cada variable principal, el Grupo de Trabajo deberá realizar una propuesta de implementación para el caso de proyectos con muestreo. Finalmente, en cuanto a la tasa de no respuesta para proyectos censales y registros administrativos, se realizará la presentación de resultados sobre la factibilidad de su cálculo estandarizado en el 2018.</a:t>
                      </a:r>
                    </a:p>
                  </a:txBody>
                  <a:tcPr marL="9525" marR="9525" marT="9525" marB="0" anchor="ctr">
                    <a:solidFill>
                      <a:schemeClr val="tx2">
                        <a:lumMod val="40000"/>
                        <a:lumOff val="60000"/>
                      </a:schemeClr>
                    </a:solidFill>
                  </a:tcPr>
                </a:tc>
                <a:extLst>
                  <a:ext uri="{0D108BD9-81ED-4DB2-BD59-A6C34878D82A}">
                    <a16:rowId xmlns:a16="http://schemas.microsoft.com/office/drawing/2014/main" val="4292598366"/>
                  </a:ext>
                </a:extLst>
              </a:tr>
              <a:tr h="438741">
                <a:tc>
                  <a:txBody>
                    <a:bodyPr/>
                    <a:lstStyle/>
                    <a:p>
                      <a:pPr algn="l" fontAlgn="ctr"/>
                      <a:r>
                        <a:rPr lang="en-US" sz="1600" b="0" i="0" u="none" strike="noStrike" dirty="0">
                          <a:solidFill>
                            <a:srgbClr val="000000"/>
                          </a:solidFill>
                          <a:effectLst/>
                          <a:latin typeface="+mn-lt"/>
                        </a:rPr>
                        <a:t>CAC-006/01/2018</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mn-lt"/>
                        </a:rPr>
                        <a:t>Se aprobaron los umbrales y especificaciones para la publicación en los tabulados del CV, conforme a lo establecido en el acta de la sesión.</a:t>
                      </a:r>
                    </a:p>
                  </a:txBody>
                  <a:tcPr marL="9525" marR="9525" marT="9525" marB="0" anchor="ctr">
                    <a:solidFill>
                      <a:schemeClr val="tx2">
                        <a:lumMod val="20000"/>
                        <a:lumOff val="80000"/>
                      </a:schemeClr>
                    </a:solidFill>
                  </a:tcPr>
                </a:tc>
                <a:extLst>
                  <a:ext uri="{0D108BD9-81ED-4DB2-BD59-A6C34878D82A}">
                    <a16:rowId xmlns:a16="http://schemas.microsoft.com/office/drawing/2014/main" val="4042735670"/>
                  </a:ext>
                </a:extLst>
              </a:tr>
              <a:tr h="438741">
                <a:tc>
                  <a:txBody>
                    <a:bodyPr/>
                    <a:lstStyle/>
                    <a:p>
                      <a:pPr algn="l" fontAlgn="ctr"/>
                      <a:r>
                        <a:rPr lang="en-US" sz="1600" b="0" i="0" u="none" strike="noStrike">
                          <a:solidFill>
                            <a:srgbClr val="000000"/>
                          </a:solidFill>
                          <a:effectLst/>
                          <a:latin typeface="+mn-lt"/>
                        </a:rPr>
                        <a:t>CAC-007/01/2018</a:t>
                      </a:r>
                    </a:p>
                  </a:txBody>
                  <a:tcPr marL="9525" marR="9525" marT="9525" marB="0" anchor="ctr">
                    <a:solidFill>
                      <a:schemeClr val="tx2">
                        <a:lumMod val="40000"/>
                        <a:lumOff val="60000"/>
                      </a:schemeClr>
                    </a:solidFill>
                  </a:tcPr>
                </a:tc>
                <a:tc>
                  <a:txBody>
                    <a:bodyPr/>
                    <a:lstStyle/>
                    <a:p>
                      <a:pPr algn="l" fontAlgn="ctr"/>
                      <a:r>
                        <a:rPr lang="es-MX" sz="1600" b="0" i="0" u="none" strike="noStrike">
                          <a:solidFill>
                            <a:srgbClr val="000000"/>
                          </a:solidFill>
                          <a:effectLst/>
                          <a:latin typeface="+mn-lt"/>
                        </a:rPr>
                        <a:t>Se aprobaron los umbrales y especificaciones para la publicación en los tabulados de la cobertura de la variable de diseño, conforme a lo establecido en el acta de la sesión.</a:t>
                      </a:r>
                    </a:p>
                  </a:txBody>
                  <a:tcPr marL="9525" marR="9525" marT="9525" marB="0" anchor="ctr">
                    <a:solidFill>
                      <a:schemeClr val="tx2">
                        <a:lumMod val="40000"/>
                        <a:lumOff val="60000"/>
                      </a:schemeClr>
                    </a:solidFill>
                  </a:tcPr>
                </a:tc>
                <a:extLst>
                  <a:ext uri="{0D108BD9-81ED-4DB2-BD59-A6C34878D82A}">
                    <a16:rowId xmlns:a16="http://schemas.microsoft.com/office/drawing/2014/main" val="1103586850"/>
                  </a:ext>
                </a:extLst>
              </a:tr>
              <a:tr h="438741">
                <a:tc>
                  <a:txBody>
                    <a:bodyPr/>
                    <a:lstStyle/>
                    <a:p>
                      <a:pPr algn="l" fontAlgn="ctr"/>
                      <a:r>
                        <a:rPr lang="en-US" sz="1600" b="0" i="0" u="none" strike="noStrike" dirty="0">
                          <a:solidFill>
                            <a:srgbClr val="000000"/>
                          </a:solidFill>
                          <a:effectLst/>
                          <a:latin typeface="+mn-lt"/>
                        </a:rPr>
                        <a:t>CAC-003/02/2018</a:t>
                      </a:r>
                    </a:p>
                  </a:txBody>
                  <a:tcPr marL="9525" marR="9525" marT="9525" marB="0" anchor="ctr">
                    <a:solidFill>
                      <a:schemeClr val="tx2">
                        <a:lumMod val="20000"/>
                        <a:lumOff val="80000"/>
                      </a:schemeClr>
                    </a:solidFill>
                  </a:tcPr>
                </a:tc>
                <a:tc>
                  <a:txBody>
                    <a:bodyPr/>
                    <a:lstStyle/>
                    <a:p>
                      <a:pPr algn="l" fontAlgn="ctr"/>
                      <a:r>
                        <a:rPr lang="en-US" sz="1600" b="0" i="0" u="none" strike="noStrike" dirty="0">
                          <a:solidFill>
                            <a:srgbClr val="000000"/>
                          </a:solidFill>
                          <a:effectLst/>
                          <a:latin typeface="+mn-lt"/>
                        </a:rPr>
                        <a:t>Se </a:t>
                      </a:r>
                      <a:r>
                        <a:rPr lang="en-US" sz="1600" b="0" i="0" u="none" strike="noStrike" dirty="0" err="1">
                          <a:solidFill>
                            <a:srgbClr val="000000"/>
                          </a:solidFill>
                          <a:effectLst/>
                          <a:latin typeface="+mn-lt"/>
                        </a:rPr>
                        <a:t>aprueban</a:t>
                      </a:r>
                      <a:r>
                        <a:rPr lang="en-US" sz="1600" b="0" i="0" u="none" strike="noStrike" dirty="0">
                          <a:solidFill>
                            <a:srgbClr val="000000"/>
                          </a:solidFill>
                          <a:effectLst/>
                          <a:latin typeface="+mn-lt"/>
                        </a:rPr>
                        <a:t> </a:t>
                      </a:r>
                      <a:r>
                        <a:rPr lang="en-US" sz="1600" b="0" i="0" u="none" strike="noStrike" dirty="0" err="1">
                          <a:solidFill>
                            <a:srgbClr val="000000"/>
                          </a:solidFill>
                          <a:effectLst/>
                          <a:latin typeface="+mn-lt"/>
                        </a:rPr>
                        <a:t>los</a:t>
                      </a:r>
                      <a:r>
                        <a:rPr lang="en-US" sz="1600" b="0" i="0" u="none" strike="noStrike" dirty="0">
                          <a:solidFill>
                            <a:srgbClr val="000000"/>
                          </a:solidFill>
                          <a:effectLst/>
                          <a:latin typeface="+mn-lt"/>
                        </a:rPr>
                        <a:t> </a:t>
                      </a:r>
                      <a:r>
                        <a:rPr lang="en-US" sz="1600" b="0" i="0" u="none" strike="noStrike" dirty="0" err="1">
                          <a:solidFill>
                            <a:srgbClr val="000000"/>
                          </a:solidFill>
                          <a:effectLst/>
                          <a:latin typeface="+mn-lt"/>
                        </a:rPr>
                        <a:t>indicadores</a:t>
                      </a:r>
                      <a:r>
                        <a:rPr lang="en-US" sz="1600" b="0" i="0" u="none" strike="noStrike" dirty="0">
                          <a:solidFill>
                            <a:srgbClr val="000000"/>
                          </a:solidFill>
                          <a:effectLst/>
                          <a:latin typeface="+mn-lt"/>
                        </a:rPr>
                        <a:t> de </a:t>
                      </a:r>
                      <a:r>
                        <a:rPr lang="en-US" sz="1600" b="0" i="0" u="none" strike="noStrike" dirty="0" err="1">
                          <a:solidFill>
                            <a:srgbClr val="000000"/>
                          </a:solidFill>
                          <a:effectLst/>
                          <a:latin typeface="+mn-lt"/>
                        </a:rPr>
                        <a:t>oportunidad</a:t>
                      </a:r>
                      <a:r>
                        <a:rPr lang="en-US" sz="1600" b="0" i="0" u="none" strike="noStrike" dirty="0">
                          <a:solidFill>
                            <a:srgbClr val="000000"/>
                          </a:solidFill>
                          <a:effectLst/>
                          <a:latin typeface="+mn-lt"/>
                        </a:rPr>
                        <a:t> e </a:t>
                      </a:r>
                      <a:r>
                        <a:rPr lang="en-US" sz="1600" b="0" i="0" u="none" strike="noStrike" dirty="0" err="1">
                          <a:solidFill>
                            <a:srgbClr val="000000"/>
                          </a:solidFill>
                          <a:effectLst/>
                          <a:latin typeface="+mn-lt"/>
                        </a:rPr>
                        <a:t>institucional</a:t>
                      </a:r>
                      <a:r>
                        <a:rPr lang="en-US" sz="1600" b="0" i="0" u="none" strike="noStrike" dirty="0">
                          <a:solidFill>
                            <a:srgbClr val="000000"/>
                          </a:solidFill>
                          <a:effectLst/>
                          <a:latin typeface="+mn-lt"/>
                        </a:rPr>
                        <a:t> de </a:t>
                      </a:r>
                      <a:r>
                        <a:rPr lang="en-US" sz="1600" b="0" i="0" u="none" strike="noStrike" dirty="0" err="1">
                          <a:solidFill>
                            <a:srgbClr val="000000"/>
                          </a:solidFill>
                          <a:effectLst/>
                          <a:latin typeface="+mn-lt"/>
                        </a:rPr>
                        <a:t>oportunidad</a:t>
                      </a:r>
                      <a:r>
                        <a:rPr lang="en-US" sz="1600" b="0" i="0" u="none" strike="noStrike" dirty="0">
                          <a:solidFill>
                            <a:srgbClr val="000000"/>
                          </a:solidFill>
                          <a:effectLst/>
                          <a:latin typeface="+mn-lt"/>
                        </a:rPr>
                        <a:t>, </a:t>
                      </a:r>
                      <a:r>
                        <a:rPr lang="en-US" sz="1600" b="0" i="0" u="none" strike="noStrike" dirty="0" err="1">
                          <a:solidFill>
                            <a:srgbClr val="000000"/>
                          </a:solidFill>
                          <a:effectLst/>
                          <a:latin typeface="+mn-lt"/>
                        </a:rPr>
                        <a:t>respectivamente</a:t>
                      </a:r>
                      <a:r>
                        <a:rPr lang="en-US" sz="1600" b="0" i="0" u="none" strike="noStrike" dirty="0">
                          <a:solidFill>
                            <a:srgbClr val="000000"/>
                          </a:solidFill>
                          <a:effectLst/>
                          <a:latin typeface="+mn-lt"/>
                        </a:rPr>
                        <a:t>.</a:t>
                      </a:r>
                    </a:p>
                  </a:txBody>
                  <a:tcPr marL="9525" marR="9525" marT="9525" marB="0" anchor="ctr">
                    <a:solidFill>
                      <a:schemeClr val="tx2">
                        <a:lumMod val="20000"/>
                        <a:lumOff val="80000"/>
                      </a:schemeClr>
                    </a:solidFill>
                  </a:tcPr>
                </a:tc>
                <a:extLst>
                  <a:ext uri="{0D108BD9-81ED-4DB2-BD59-A6C34878D82A}">
                    <a16:rowId xmlns:a16="http://schemas.microsoft.com/office/drawing/2014/main" val="1960488758"/>
                  </a:ext>
                </a:extLst>
              </a:tr>
              <a:tr h="438741">
                <a:tc>
                  <a:txBody>
                    <a:bodyPr/>
                    <a:lstStyle/>
                    <a:p>
                      <a:pPr algn="l" fontAlgn="ctr"/>
                      <a:r>
                        <a:rPr lang="en-US" sz="1600" b="0" i="0" u="none" strike="noStrike" dirty="0">
                          <a:solidFill>
                            <a:srgbClr val="000000"/>
                          </a:solidFill>
                          <a:effectLst/>
                          <a:latin typeface="+mn-lt"/>
                        </a:rPr>
                        <a:t>CAC-007/01/2019</a:t>
                      </a:r>
                    </a:p>
                  </a:txBody>
                  <a:tcPr marL="9525" marR="9525" marT="9525" marB="0" anchor="ctr">
                    <a:solidFill>
                      <a:schemeClr val="tx2">
                        <a:lumMod val="40000"/>
                        <a:lumOff val="60000"/>
                      </a:schemeClr>
                    </a:solidFill>
                  </a:tcPr>
                </a:tc>
                <a:tc>
                  <a:txBody>
                    <a:bodyPr/>
                    <a:lstStyle/>
                    <a:p>
                      <a:pPr algn="l" fontAlgn="ctr"/>
                      <a:r>
                        <a:rPr lang="es-MX" sz="1600" b="0" i="0" u="none" strike="noStrike" dirty="0">
                          <a:solidFill>
                            <a:srgbClr val="000000"/>
                          </a:solidFill>
                          <a:effectLst/>
                          <a:latin typeface="+mn-lt"/>
                        </a:rPr>
                        <a:t>Se aprueba el Cuestionario de Capacidades Operativas como herramienta de evaluación, la cual deberá ser aplicada por la Coordinación General de Operación Regional cada 3 años para conocer los avances en la materia.</a:t>
                      </a:r>
                    </a:p>
                  </a:txBody>
                  <a:tcPr marL="9525" marR="9525" marT="9525" marB="0" anchor="ctr">
                    <a:solidFill>
                      <a:schemeClr val="tx2">
                        <a:lumMod val="40000"/>
                        <a:lumOff val="60000"/>
                      </a:schemeClr>
                    </a:solidFill>
                  </a:tcPr>
                </a:tc>
                <a:extLst>
                  <a:ext uri="{0D108BD9-81ED-4DB2-BD59-A6C34878D82A}">
                    <a16:rowId xmlns:a16="http://schemas.microsoft.com/office/drawing/2014/main" val="2330688902"/>
                  </a:ext>
                </a:extLst>
              </a:tr>
            </a:tbl>
          </a:graphicData>
        </a:graphic>
      </p:graphicFrame>
      <p:sp>
        <p:nvSpPr>
          <p:cNvPr id="3" name="CuadroTexto 2"/>
          <p:cNvSpPr txBox="1"/>
          <p:nvPr/>
        </p:nvSpPr>
        <p:spPr>
          <a:xfrm>
            <a:off x="1740310" y="53711"/>
            <a:ext cx="9055509" cy="523220"/>
          </a:xfrm>
          <a:prstGeom prst="rect">
            <a:avLst/>
          </a:prstGeom>
          <a:noFill/>
        </p:spPr>
        <p:txBody>
          <a:bodyPr wrap="square" rtlCol="0">
            <a:spAutoFit/>
          </a:bodyPr>
          <a:lstStyle/>
          <a:p>
            <a:pPr algn="ctr"/>
            <a:r>
              <a:rPr lang="es-MX" sz="2800" b="1" dirty="0" smtClean="0">
                <a:solidFill>
                  <a:schemeClr val="accent1"/>
                </a:solidFill>
              </a:rPr>
              <a:t>ANTES ACTIVIDADES CONTINUAS</a:t>
            </a:r>
            <a:endParaRPr lang="en-US" sz="2800" b="1" dirty="0">
              <a:solidFill>
                <a:schemeClr val="accent1"/>
              </a:solidFill>
            </a:endParaRPr>
          </a:p>
        </p:txBody>
      </p:sp>
    </p:spTree>
    <p:extLst>
      <p:ext uri="{BB962C8B-B14F-4D97-AF65-F5344CB8AC3E}">
        <p14:creationId xmlns:p14="http://schemas.microsoft.com/office/powerpoint/2010/main" val="62335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nvPr>
        </p:nvGraphicFramePr>
        <p:xfrm>
          <a:off x="554503" y="707922"/>
          <a:ext cx="11061289" cy="5190798"/>
        </p:xfrm>
        <a:graphic>
          <a:graphicData uri="http://schemas.openxmlformats.org/drawingml/2006/table">
            <a:tbl>
              <a:tblPr>
                <a:tableStyleId>{5C22544A-7EE6-4342-B048-85BDC9FD1C3A}</a:tableStyleId>
              </a:tblPr>
              <a:tblGrid>
                <a:gridCol w="1607573">
                  <a:extLst>
                    <a:ext uri="{9D8B030D-6E8A-4147-A177-3AD203B41FA5}">
                      <a16:colId xmlns:a16="http://schemas.microsoft.com/office/drawing/2014/main" val="381182669"/>
                    </a:ext>
                  </a:extLst>
                </a:gridCol>
                <a:gridCol w="9453716">
                  <a:extLst>
                    <a:ext uri="{9D8B030D-6E8A-4147-A177-3AD203B41FA5}">
                      <a16:colId xmlns:a16="http://schemas.microsoft.com/office/drawing/2014/main" val="1545184475"/>
                    </a:ext>
                  </a:extLst>
                </a:gridCol>
              </a:tblGrid>
              <a:tr h="529263">
                <a:tc>
                  <a:txBody>
                    <a:bodyPr/>
                    <a:lstStyle/>
                    <a:p>
                      <a:pPr algn="l" fontAlgn="ctr"/>
                      <a:r>
                        <a:rPr lang="en-US" sz="1600" b="0" i="0" u="none" strike="noStrike" dirty="0">
                          <a:solidFill>
                            <a:srgbClr val="000000"/>
                          </a:solidFill>
                          <a:effectLst/>
                          <a:latin typeface="Calibri" panose="020F0502020204030204" pitchFamily="34" charset="0"/>
                        </a:rPr>
                        <a:t>CAC-003/02/2018</a:t>
                      </a:r>
                    </a:p>
                  </a:txBody>
                  <a:tcPr marL="9525" marR="9525" marT="9525" marB="0" anchor="ctr">
                    <a:solidFill>
                      <a:schemeClr val="tx2">
                        <a:lumMod val="40000"/>
                        <a:lumOff val="60000"/>
                      </a:schemeClr>
                    </a:solidFill>
                  </a:tcPr>
                </a:tc>
                <a:tc>
                  <a:txBody>
                    <a:bodyPr/>
                    <a:lstStyle/>
                    <a:p>
                      <a:pPr algn="l" fontAlgn="ctr"/>
                      <a:r>
                        <a:rPr lang="en-US" sz="1600" b="0" i="0" u="none" strike="noStrike" dirty="0">
                          <a:solidFill>
                            <a:srgbClr val="000000"/>
                          </a:solidFill>
                          <a:effectLst/>
                          <a:latin typeface="Calibri" panose="020F0502020204030204" pitchFamily="34" charset="0"/>
                        </a:rPr>
                        <a:t>Se </a:t>
                      </a:r>
                      <a:r>
                        <a:rPr lang="en-US" sz="1600" b="0" i="0" u="none" strike="noStrike" dirty="0" err="1">
                          <a:solidFill>
                            <a:srgbClr val="000000"/>
                          </a:solidFill>
                          <a:effectLst/>
                          <a:latin typeface="Calibri" panose="020F0502020204030204" pitchFamily="34" charset="0"/>
                        </a:rPr>
                        <a:t>aprueban</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los</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indicadores</a:t>
                      </a:r>
                      <a:r>
                        <a:rPr lang="en-US" sz="1600" b="0" i="0" u="none" strike="noStrike" dirty="0">
                          <a:solidFill>
                            <a:srgbClr val="000000"/>
                          </a:solidFill>
                          <a:effectLst/>
                          <a:latin typeface="Calibri" panose="020F0502020204030204" pitchFamily="34" charset="0"/>
                        </a:rPr>
                        <a:t> de </a:t>
                      </a:r>
                      <a:r>
                        <a:rPr lang="en-US" sz="1600" b="0" i="0" u="none" strike="noStrike" dirty="0" err="1">
                          <a:solidFill>
                            <a:srgbClr val="000000"/>
                          </a:solidFill>
                          <a:effectLst/>
                          <a:latin typeface="Calibri" panose="020F0502020204030204" pitchFamily="34" charset="0"/>
                        </a:rPr>
                        <a:t>oportunidad</a:t>
                      </a:r>
                      <a:r>
                        <a:rPr lang="en-US" sz="1600" b="0" i="0" u="none" strike="noStrike" dirty="0">
                          <a:solidFill>
                            <a:srgbClr val="000000"/>
                          </a:solidFill>
                          <a:effectLst/>
                          <a:latin typeface="Calibri" panose="020F0502020204030204" pitchFamily="34" charset="0"/>
                        </a:rPr>
                        <a:t> e </a:t>
                      </a:r>
                      <a:r>
                        <a:rPr lang="en-US" sz="1600" b="0" i="0" u="none" strike="noStrike" dirty="0" err="1">
                          <a:solidFill>
                            <a:srgbClr val="000000"/>
                          </a:solidFill>
                          <a:effectLst/>
                          <a:latin typeface="Calibri" panose="020F0502020204030204" pitchFamily="34" charset="0"/>
                        </a:rPr>
                        <a:t>institucional</a:t>
                      </a:r>
                      <a:r>
                        <a:rPr lang="en-US" sz="1600" b="0" i="0" u="none" strike="noStrike" dirty="0">
                          <a:solidFill>
                            <a:srgbClr val="000000"/>
                          </a:solidFill>
                          <a:effectLst/>
                          <a:latin typeface="Calibri" panose="020F0502020204030204" pitchFamily="34" charset="0"/>
                        </a:rPr>
                        <a:t> de </a:t>
                      </a:r>
                      <a:r>
                        <a:rPr lang="en-US" sz="1600" b="0" i="0" u="none" strike="noStrike" dirty="0" err="1">
                          <a:solidFill>
                            <a:srgbClr val="000000"/>
                          </a:solidFill>
                          <a:effectLst/>
                          <a:latin typeface="Calibri" panose="020F0502020204030204" pitchFamily="34" charset="0"/>
                        </a:rPr>
                        <a:t>oportunidad</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respectivamente</a:t>
                      </a:r>
                      <a:r>
                        <a:rPr lang="en-US" sz="1600" b="0" i="0" u="none" strike="noStrike" dirty="0">
                          <a:solidFill>
                            <a:srgbClr val="000000"/>
                          </a:solidFill>
                          <a:effectLst/>
                          <a:latin typeface="Calibri" panose="020F0502020204030204" pitchFamily="34" charset="0"/>
                        </a:rPr>
                        <a:t>.</a:t>
                      </a:r>
                    </a:p>
                  </a:txBody>
                  <a:tcPr marL="9525" marR="9525" marT="9525" marB="0" anchor="ctr">
                    <a:solidFill>
                      <a:schemeClr val="tx2">
                        <a:lumMod val="40000"/>
                        <a:lumOff val="60000"/>
                      </a:schemeClr>
                    </a:solidFill>
                  </a:tcPr>
                </a:tc>
                <a:extLst>
                  <a:ext uri="{0D108BD9-81ED-4DB2-BD59-A6C34878D82A}">
                    <a16:rowId xmlns:a16="http://schemas.microsoft.com/office/drawing/2014/main" val="1960488758"/>
                  </a:ext>
                </a:extLst>
              </a:tr>
              <a:tr h="529263">
                <a:tc>
                  <a:txBody>
                    <a:bodyPr/>
                    <a:lstStyle/>
                    <a:p>
                      <a:pPr algn="l" fontAlgn="ctr"/>
                      <a:r>
                        <a:rPr lang="en-US" sz="1600" b="0" i="0" u="none" strike="noStrike" dirty="0">
                          <a:solidFill>
                            <a:schemeClr val="tx1"/>
                          </a:solidFill>
                          <a:effectLst/>
                          <a:latin typeface="Calibri" panose="020F0502020204030204" pitchFamily="34" charset="0"/>
                        </a:rPr>
                        <a:t>CAC-005/02/2018</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chemeClr val="tx1"/>
                          </a:solidFill>
                          <a:effectLst/>
                          <a:latin typeface="Calibri" panose="020F0502020204030204" pitchFamily="34" charset="0"/>
                        </a:rPr>
                        <a:t>Se aprueban los siguientes 4 indicadores de precisión y confiabilidad para uso interno para los Programas con muestreo:</a:t>
                      </a:r>
                      <a:br>
                        <a:rPr lang="es-MX" sz="1600" b="0" i="0" u="none" strike="noStrike" dirty="0">
                          <a:solidFill>
                            <a:schemeClr val="tx1"/>
                          </a:solidFill>
                          <a:effectLst/>
                          <a:latin typeface="Calibri" panose="020F0502020204030204" pitchFamily="34" charset="0"/>
                        </a:rPr>
                      </a:br>
                      <a:r>
                        <a:rPr lang="es-MX" sz="1600" b="0" i="0" u="none" strike="noStrike" dirty="0">
                          <a:solidFill>
                            <a:schemeClr val="tx1"/>
                          </a:solidFill>
                          <a:effectLst/>
                          <a:latin typeface="Calibri" panose="020F0502020204030204" pitchFamily="34" charset="0"/>
                        </a:rPr>
                        <a:t>1. Tasa de no respuesta después de imputación a nivel unidad de observación.</a:t>
                      </a:r>
                      <a:br>
                        <a:rPr lang="es-MX" sz="1600" b="0" i="0" u="none" strike="noStrike" dirty="0">
                          <a:solidFill>
                            <a:schemeClr val="tx1"/>
                          </a:solidFill>
                          <a:effectLst/>
                          <a:latin typeface="Calibri" panose="020F0502020204030204" pitchFamily="34" charset="0"/>
                        </a:rPr>
                      </a:br>
                      <a:r>
                        <a:rPr lang="es-MX" sz="1600" b="0" i="0" u="none" strike="noStrike" dirty="0">
                          <a:solidFill>
                            <a:schemeClr val="tx1"/>
                          </a:solidFill>
                          <a:effectLst/>
                          <a:latin typeface="Calibri" panose="020F0502020204030204" pitchFamily="34" charset="0"/>
                        </a:rPr>
                        <a:t>2. Tasa de imputación a nivel unidad de observación.</a:t>
                      </a:r>
                      <a:br>
                        <a:rPr lang="es-MX" sz="1600" b="0" i="0" u="none" strike="noStrike" dirty="0">
                          <a:solidFill>
                            <a:schemeClr val="tx1"/>
                          </a:solidFill>
                          <a:effectLst/>
                          <a:latin typeface="Calibri" panose="020F0502020204030204" pitchFamily="34" charset="0"/>
                        </a:rPr>
                      </a:br>
                      <a:r>
                        <a:rPr lang="es-MX" sz="1600" b="0" i="0" u="none" strike="noStrike" dirty="0">
                          <a:solidFill>
                            <a:schemeClr val="tx1"/>
                          </a:solidFill>
                          <a:effectLst/>
                          <a:latin typeface="Calibri" panose="020F0502020204030204" pitchFamily="34" charset="0"/>
                        </a:rPr>
                        <a:t>3. Tasa de sobre-cobertura a nivel unidad de observación.</a:t>
                      </a:r>
                      <a:br>
                        <a:rPr lang="es-MX" sz="1600" b="0" i="0" u="none" strike="noStrike" dirty="0">
                          <a:solidFill>
                            <a:schemeClr val="tx1"/>
                          </a:solidFill>
                          <a:effectLst/>
                          <a:latin typeface="Calibri" panose="020F0502020204030204" pitchFamily="34" charset="0"/>
                        </a:rPr>
                      </a:br>
                      <a:r>
                        <a:rPr lang="es-MX" sz="1600" b="0" i="0" u="none" strike="noStrike" dirty="0">
                          <a:solidFill>
                            <a:schemeClr val="tx1"/>
                          </a:solidFill>
                          <a:effectLst/>
                          <a:latin typeface="Calibri" panose="020F0502020204030204" pitchFamily="34" charset="0"/>
                        </a:rPr>
                        <a:t>4. Tasa de cumplimiento de la muestra mínima antes de imputación a nivel unidad de observación.</a:t>
                      </a:r>
                      <a:br>
                        <a:rPr lang="es-MX" sz="1600" b="0" i="0" u="none" strike="noStrike" dirty="0">
                          <a:solidFill>
                            <a:schemeClr val="tx1"/>
                          </a:solidFill>
                          <a:effectLst/>
                          <a:latin typeface="Calibri" panose="020F0502020204030204" pitchFamily="34" charset="0"/>
                        </a:rPr>
                      </a:br>
                      <a:r>
                        <a:rPr lang="es-MX" sz="1600" b="0" i="0" u="none" strike="noStrike" dirty="0">
                          <a:solidFill>
                            <a:schemeClr val="tx1"/>
                          </a:solidFill>
                          <a:effectLst/>
                          <a:latin typeface="Calibri" panose="020F0502020204030204" pitchFamily="34" charset="0"/>
                        </a:rPr>
                        <a:t>Los indicadores enlistados se deberán reportar en los metadatos de cada programa y se calcularán conforme a las especificaciones de las Fichas Técnicas.</a:t>
                      </a:r>
                    </a:p>
                  </a:txBody>
                  <a:tcPr marL="9525" marR="9525" marT="9525" marB="0" anchor="ctr">
                    <a:solidFill>
                      <a:schemeClr val="tx2">
                        <a:lumMod val="20000"/>
                        <a:lumOff val="80000"/>
                      </a:schemeClr>
                    </a:solidFill>
                  </a:tcPr>
                </a:tc>
                <a:extLst>
                  <a:ext uri="{0D108BD9-81ED-4DB2-BD59-A6C34878D82A}">
                    <a16:rowId xmlns:a16="http://schemas.microsoft.com/office/drawing/2014/main" val="1604357853"/>
                  </a:ext>
                </a:extLst>
              </a:tr>
              <a:tr h="529263">
                <a:tc>
                  <a:txBody>
                    <a:bodyPr/>
                    <a:lstStyle/>
                    <a:p>
                      <a:pPr algn="l" fontAlgn="ctr"/>
                      <a:r>
                        <a:rPr lang="en-US" sz="1600" b="0" i="0" u="none" strike="noStrike">
                          <a:solidFill>
                            <a:srgbClr val="000000"/>
                          </a:solidFill>
                          <a:effectLst/>
                          <a:latin typeface="Calibri" panose="020F0502020204030204" pitchFamily="34" charset="0"/>
                        </a:rPr>
                        <a:t>CAC-003/03/2018</a:t>
                      </a:r>
                    </a:p>
                  </a:txBody>
                  <a:tcPr marL="9525" marR="9525" marT="9525" marB="0" anchor="ctr">
                    <a:solidFill>
                      <a:schemeClr val="tx2">
                        <a:lumMod val="40000"/>
                        <a:lumOff val="6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Se resuelve la actualización en cada levantamiento o ciclo de programa de los metadatos requeridos por la Norma Técnica para la Elaboración de Metadatos para proyectos de generación de Información Estadística Básica y de los componentes Estadísticos derivados de proyectos Geográficos y su publicación en la Red Nacional de Metadatos. En caso de que se publiquen datos preliminares, oportunos y definitivos, solo será necesario actualizar en la plantilla de metadatos los campos que presenten modificaciones derivadas del cambio en el estatus de los datos publicados.</a:t>
                      </a:r>
                    </a:p>
                  </a:txBody>
                  <a:tcPr marL="9525" marR="9525" marT="9525" marB="0" anchor="ctr">
                    <a:solidFill>
                      <a:schemeClr val="tx2">
                        <a:lumMod val="40000"/>
                        <a:lumOff val="60000"/>
                      </a:schemeClr>
                    </a:solidFill>
                  </a:tcPr>
                </a:tc>
                <a:extLst>
                  <a:ext uri="{0D108BD9-81ED-4DB2-BD59-A6C34878D82A}">
                    <a16:rowId xmlns:a16="http://schemas.microsoft.com/office/drawing/2014/main" val="77374778"/>
                  </a:ext>
                </a:extLst>
              </a:tr>
              <a:tr h="529263">
                <a:tc>
                  <a:txBody>
                    <a:bodyPr/>
                    <a:lstStyle/>
                    <a:p>
                      <a:pPr algn="l" fontAlgn="ctr"/>
                      <a:r>
                        <a:rPr lang="en-US" sz="1600" b="0" i="0" u="none" strike="noStrike" dirty="0">
                          <a:solidFill>
                            <a:srgbClr val="000000"/>
                          </a:solidFill>
                          <a:effectLst/>
                          <a:latin typeface="Calibri" panose="020F0502020204030204" pitchFamily="34" charset="0"/>
                        </a:rPr>
                        <a:t>CAC-006/03/2018</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Se aprueban los parámetros de oportunidad, incluidos en la matriz presentada.</a:t>
                      </a:r>
                      <a:br>
                        <a:rPr lang="es-MX" sz="1600" b="0" i="0" u="none" strike="noStrike" dirty="0">
                          <a:solidFill>
                            <a:srgbClr val="000000"/>
                          </a:solidFill>
                          <a:effectLst/>
                          <a:latin typeface="Calibri" panose="020F0502020204030204" pitchFamily="34" charset="0"/>
                        </a:rPr>
                      </a:br>
                      <a:r>
                        <a:rPr lang="es-MX" sz="1600" b="0" i="0" u="none" strike="noStrike" dirty="0">
                          <a:solidFill>
                            <a:srgbClr val="000000"/>
                          </a:solidFill>
                          <a:effectLst/>
                          <a:latin typeface="Calibri" panose="020F0502020204030204" pitchFamily="34" charset="0"/>
                        </a:rPr>
                        <a:t>Se solicita a la responsable del Grupo de Trabajo que se realicen las aclaraciones pendientes en los 6 productos mencionados de la DGEE y los censos de gobierno de la </a:t>
                      </a:r>
                      <a:r>
                        <a:rPr lang="es-MX" sz="1600" b="0" i="0" u="none" strike="noStrike" dirty="0" err="1">
                          <a:solidFill>
                            <a:srgbClr val="000000"/>
                          </a:solidFill>
                          <a:effectLst/>
                          <a:latin typeface="Calibri" panose="020F0502020204030204" pitchFamily="34" charset="0"/>
                        </a:rPr>
                        <a:t>DGEGSPyJ</a:t>
                      </a:r>
                      <a:r>
                        <a:rPr lang="es-MX" sz="1600" b="0" i="0" u="none" strike="noStrike" dirty="0">
                          <a:solidFill>
                            <a:srgbClr val="000000"/>
                          </a:solidFill>
                          <a:effectLst/>
                          <a:latin typeface="Calibri" panose="020F0502020204030204" pitchFamily="34" charset="0"/>
                        </a:rPr>
                        <a:t>, documentando cualquier cambio realizado a los parámetros, así como su justificación, debiendo enviar la Matriz revisada con la documentación y justificación respectivas al Secretario Técnico, para su publicación en el sitio de intranet de Aseguramiento de la Calidad.</a:t>
                      </a:r>
                    </a:p>
                  </a:txBody>
                  <a:tcPr marL="9525" marR="9525" marT="9525" marB="0" anchor="ctr">
                    <a:solidFill>
                      <a:schemeClr val="tx2">
                        <a:lumMod val="20000"/>
                        <a:lumOff val="80000"/>
                      </a:schemeClr>
                    </a:solidFill>
                  </a:tcPr>
                </a:tc>
                <a:extLst>
                  <a:ext uri="{0D108BD9-81ED-4DB2-BD59-A6C34878D82A}">
                    <a16:rowId xmlns:a16="http://schemas.microsoft.com/office/drawing/2014/main" val="2756337641"/>
                  </a:ext>
                </a:extLst>
              </a:tr>
            </a:tbl>
          </a:graphicData>
        </a:graphic>
      </p:graphicFrame>
      <p:sp>
        <p:nvSpPr>
          <p:cNvPr id="6" name="CuadroTexto 5"/>
          <p:cNvSpPr txBox="1"/>
          <p:nvPr/>
        </p:nvSpPr>
        <p:spPr>
          <a:xfrm>
            <a:off x="1740310" y="53711"/>
            <a:ext cx="9055509" cy="523220"/>
          </a:xfrm>
          <a:prstGeom prst="rect">
            <a:avLst/>
          </a:prstGeom>
          <a:noFill/>
        </p:spPr>
        <p:txBody>
          <a:bodyPr wrap="square" rtlCol="0">
            <a:spAutoFit/>
          </a:bodyPr>
          <a:lstStyle/>
          <a:p>
            <a:pPr algn="ctr"/>
            <a:r>
              <a:rPr lang="es-MX" sz="2800" b="1" dirty="0" smtClean="0">
                <a:solidFill>
                  <a:schemeClr val="accent1"/>
                </a:solidFill>
              </a:rPr>
              <a:t>ANTES ACTIVIDADES CONTINUAS</a:t>
            </a:r>
            <a:endParaRPr lang="en-US" sz="2800" b="1" dirty="0">
              <a:solidFill>
                <a:schemeClr val="accent1"/>
              </a:solidFill>
            </a:endParaRPr>
          </a:p>
        </p:txBody>
      </p:sp>
    </p:spTree>
    <p:extLst>
      <p:ext uri="{BB962C8B-B14F-4D97-AF65-F5344CB8AC3E}">
        <p14:creationId xmlns:p14="http://schemas.microsoft.com/office/powerpoint/2010/main" val="3452170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nvPr>
        </p:nvGraphicFramePr>
        <p:xfrm>
          <a:off x="554503" y="792245"/>
          <a:ext cx="11061289" cy="5200323"/>
        </p:xfrm>
        <a:graphic>
          <a:graphicData uri="http://schemas.openxmlformats.org/drawingml/2006/table">
            <a:tbl>
              <a:tblPr>
                <a:tableStyleId>{5C22544A-7EE6-4342-B048-85BDC9FD1C3A}</a:tableStyleId>
              </a:tblPr>
              <a:tblGrid>
                <a:gridCol w="1937974">
                  <a:extLst>
                    <a:ext uri="{9D8B030D-6E8A-4147-A177-3AD203B41FA5}">
                      <a16:colId xmlns:a16="http://schemas.microsoft.com/office/drawing/2014/main" val="381182669"/>
                    </a:ext>
                  </a:extLst>
                </a:gridCol>
                <a:gridCol w="9123315">
                  <a:extLst>
                    <a:ext uri="{9D8B030D-6E8A-4147-A177-3AD203B41FA5}">
                      <a16:colId xmlns:a16="http://schemas.microsoft.com/office/drawing/2014/main" val="1545184475"/>
                    </a:ext>
                  </a:extLst>
                </a:gridCol>
              </a:tblGrid>
              <a:tr h="529263">
                <a:tc>
                  <a:txBody>
                    <a:bodyPr/>
                    <a:lstStyle/>
                    <a:p>
                      <a:pPr algn="l" fontAlgn="ctr"/>
                      <a:r>
                        <a:rPr lang="en-US" sz="1600" b="0" i="0" u="none" strike="noStrike" dirty="0">
                          <a:solidFill>
                            <a:srgbClr val="000000"/>
                          </a:solidFill>
                          <a:effectLst/>
                          <a:latin typeface="Calibri" panose="020F0502020204030204" pitchFamily="34" charset="0"/>
                        </a:rPr>
                        <a:t>CAC-007/03/2018</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Actualización anual de la matriz para incluir los parámetros de programas nuevos publicados en el sitio del INEGI, así como de los productos que no cuentan con parámetro de oportunidad, ni propuesta interna. Adicionalmente, se deberá revisar la matriz completa cada 3 años y someterla a la aprobación del Comité. El Secretario Técnico publicará la matriz de parámetros de oportunidad vigente en el sitio de intranet mencionado anteriormente.</a:t>
                      </a:r>
                    </a:p>
                  </a:txBody>
                  <a:tcPr marL="9525" marR="9525" marT="9525" marB="0" anchor="ctr">
                    <a:solidFill>
                      <a:schemeClr val="tx2">
                        <a:lumMod val="20000"/>
                        <a:lumOff val="80000"/>
                      </a:schemeClr>
                    </a:solidFill>
                  </a:tcPr>
                </a:tc>
                <a:extLst>
                  <a:ext uri="{0D108BD9-81ED-4DB2-BD59-A6C34878D82A}">
                    <a16:rowId xmlns:a16="http://schemas.microsoft.com/office/drawing/2014/main" val="3938695461"/>
                  </a:ext>
                </a:extLst>
              </a:tr>
              <a:tr h="529263">
                <a:tc>
                  <a:txBody>
                    <a:bodyPr/>
                    <a:lstStyle/>
                    <a:p>
                      <a:pPr algn="l" fontAlgn="ctr"/>
                      <a:r>
                        <a:rPr lang="en-US" sz="1600" b="0" i="0" u="none" strike="noStrike" dirty="0">
                          <a:solidFill>
                            <a:srgbClr val="000000"/>
                          </a:solidFill>
                          <a:effectLst/>
                          <a:latin typeface="Calibri" panose="020F0502020204030204" pitchFamily="34" charset="0"/>
                        </a:rPr>
                        <a:t>CAC-007/04/2018</a:t>
                      </a:r>
                    </a:p>
                  </a:txBody>
                  <a:tcPr marL="9525" marR="9525" marT="9525" marB="0" anchor="ctr">
                    <a:solidFill>
                      <a:schemeClr val="tx2">
                        <a:lumMod val="40000"/>
                        <a:lumOff val="6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El Grupo de Trabajo del Modelo de Procesos  continuará sesionando por el tiempo que resulte necesario, para desarrollar las plantillas y documentos de soporte del MPEG, se acordará que el referido Grupo de Trabajo reporte en las próximas sesiones del CAC los avances en la materia.</a:t>
                      </a:r>
                    </a:p>
                  </a:txBody>
                  <a:tcPr marL="9525" marR="9525" marT="9525" marB="0" anchor="ctr">
                    <a:solidFill>
                      <a:schemeClr val="tx2">
                        <a:lumMod val="40000"/>
                        <a:lumOff val="60000"/>
                      </a:schemeClr>
                    </a:solidFill>
                  </a:tcPr>
                </a:tc>
                <a:extLst>
                  <a:ext uri="{0D108BD9-81ED-4DB2-BD59-A6C34878D82A}">
                    <a16:rowId xmlns:a16="http://schemas.microsoft.com/office/drawing/2014/main" val="3684120209"/>
                  </a:ext>
                </a:extLst>
              </a:tr>
              <a:tr h="529263">
                <a:tc>
                  <a:txBody>
                    <a:bodyPr/>
                    <a:lstStyle/>
                    <a:p>
                      <a:pPr algn="l" fontAlgn="ctr"/>
                      <a:r>
                        <a:rPr lang="en-US" sz="1600" b="0" i="0" u="none" strike="noStrike" dirty="0">
                          <a:solidFill>
                            <a:srgbClr val="000000"/>
                          </a:solidFill>
                          <a:effectLst/>
                          <a:latin typeface="Calibri" panose="020F0502020204030204" pitchFamily="34" charset="0"/>
                        </a:rPr>
                        <a:t>CAC-007/05/2018</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El Secretariado Técnico del Comité de Aseguramiento de la Calidad será el administrador de la HECRA.</a:t>
                      </a:r>
                    </a:p>
                  </a:txBody>
                  <a:tcPr marL="9525" marR="9525" marT="9525" marB="0" anchor="ctr">
                    <a:solidFill>
                      <a:schemeClr val="tx2">
                        <a:lumMod val="20000"/>
                        <a:lumOff val="80000"/>
                      </a:schemeClr>
                    </a:solidFill>
                  </a:tcPr>
                </a:tc>
                <a:extLst>
                  <a:ext uri="{0D108BD9-81ED-4DB2-BD59-A6C34878D82A}">
                    <a16:rowId xmlns:a16="http://schemas.microsoft.com/office/drawing/2014/main" val="118800588"/>
                  </a:ext>
                </a:extLst>
              </a:tr>
              <a:tr h="529263">
                <a:tc>
                  <a:txBody>
                    <a:bodyPr/>
                    <a:lstStyle/>
                    <a:p>
                      <a:pPr algn="l" fontAlgn="ctr"/>
                      <a:r>
                        <a:rPr lang="en-US" sz="1600" b="0" i="0" u="none" strike="noStrike">
                          <a:solidFill>
                            <a:srgbClr val="000000"/>
                          </a:solidFill>
                          <a:effectLst/>
                          <a:latin typeface="Calibri" panose="020F0502020204030204" pitchFamily="34" charset="0"/>
                        </a:rPr>
                        <a:t>CAC-007/01/2019</a:t>
                      </a:r>
                    </a:p>
                  </a:txBody>
                  <a:tcPr marL="9525" marR="9525" marT="9525" marB="0" anchor="ctr">
                    <a:solidFill>
                      <a:schemeClr val="tx2">
                        <a:lumMod val="40000"/>
                        <a:lumOff val="60000"/>
                      </a:schemeClr>
                    </a:solidFill>
                  </a:tcPr>
                </a:tc>
                <a:tc>
                  <a:txBody>
                    <a:bodyPr/>
                    <a:lstStyle/>
                    <a:p>
                      <a:pPr algn="l" fontAlgn="ctr"/>
                      <a:r>
                        <a:rPr lang="es-MX" sz="1600" b="0" i="0" u="none" strike="noStrike">
                          <a:solidFill>
                            <a:srgbClr val="000000"/>
                          </a:solidFill>
                          <a:effectLst/>
                          <a:latin typeface="Calibri" panose="020F0502020204030204" pitchFamily="34" charset="0"/>
                        </a:rPr>
                        <a:t>Se aprueba el Cuestionario de Capacidades Operativas como herramienta de evaluación, la cual deberá ser aplicada por la Coordinación General de Operación Regional cada 3 años para conocer los avances en la materia.</a:t>
                      </a:r>
                    </a:p>
                  </a:txBody>
                  <a:tcPr marL="9525" marR="9525" marT="9525" marB="0" anchor="ctr">
                    <a:solidFill>
                      <a:schemeClr val="tx2">
                        <a:lumMod val="40000"/>
                        <a:lumOff val="60000"/>
                      </a:schemeClr>
                    </a:solidFill>
                  </a:tcPr>
                </a:tc>
                <a:extLst>
                  <a:ext uri="{0D108BD9-81ED-4DB2-BD59-A6C34878D82A}">
                    <a16:rowId xmlns:a16="http://schemas.microsoft.com/office/drawing/2014/main" val="3929097822"/>
                  </a:ext>
                </a:extLst>
              </a:tr>
              <a:tr h="529263">
                <a:tc>
                  <a:txBody>
                    <a:bodyPr/>
                    <a:lstStyle/>
                    <a:p>
                      <a:pPr algn="l" fontAlgn="ctr"/>
                      <a:r>
                        <a:rPr lang="en-US" sz="1600" b="0" i="0" u="none" strike="noStrike" dirty="0">
                          <a:solidFill>
                            <a:srgbClr val="000000"/>
                          </a:solidFill>
                          <a:effectLst/>
                          <a:latin typeface="Calibri" panose="020F0502020204030204" pitchFamily="34" charset="0"/>
                        </a:rPr>
                        <a:t>CAC-004/02/2019</a:t>
                      </a:r>
                    </a:p>
                  </a:txBody>
                  <a:tcPr marL="9525" marR="9525" marT="9525" marB="0" anchor="ctr">
                    <a:solidFill>
                      <a:schemeClr val="tx2">
                        <a:lumMod val="20000"/>
                        <a:lumOff val="80000"/>
                      </a:schemeClr>
                    </a:solidFill>
                  </a:tcPr>
                </a:tc>
                <a:tc>
                  <a:txBody>
                    <a:bodyPr/>
                    <a:lstStyle/>
                    <a:p>
                      <a:pPr algn="l" fontAlgn="ctr"/>
                      <a:r>
                        <a:rPr lang="es-MX" sz="1600" b="0" i="0" u="none" strike="noStrike" dirty="0">
                          <a:solidFill>
                            <a:srgbClr val="000000"/>
                          </a:solidFill>
                          <a:effectLst/>
                          <a:latin typeface="Calibri" panose="020F0502020204030204" pitchFamily="34" charset="0"/>
                        </a:rPr>
                        <a:t>Se aprueban los tres indicadores de tipo interno presentados, de acuerdo con lo establecido en las fichas técnicas, los cuales deberán ser reportados por los responsables de programas de registros administrativos a partir del segundo semestre de 2019 en los metadatos, considerando los siguientes puntos:</a:t>
                      </a:r>
                      <a:br>
                        <a:rPr lang="es-MX" sz="1600" b="0" i="0" u="none" strike="noStrike" dirty="0">
                          <a:solidFill>
                            <a:srgbClr val="000000"/>
                          </a:solidFill>
                          <a:effectLst/>
                          <a:latin typeface="Calibri" panose="020F0502020204030204" pitchFamily="34" charset="0"/>
                        </a:rPr>
                      </a:br>
                      <a:r>
                        <a:rPr lang="es-MX" sz="1600" b="0" i="0" u="none" strike="noStrike" dirty="0">
                          <a:solidFill>
                            <a:srgbClr val="000000"/>
                          </a:solidFill>
                          <a:effectLst/>
                          <a:latin typeface="Calibri" panose="020F0502020204030204" pitchFamily="34" charset="0"/>
                        </a:rPr>
                        <a:t>a)       el reporte se deberá realizar a más tardar a los 30 días naturales contados a partir de la publicación de la información del Programa,</a:t>
                      </a:r>
                      <a:br>
                        <a:rPr lang="es-MX" sz="1600" b="0" i="0" u="none" strike="noStrike" dirty="0">
                          <a:solidFill>
                            <a:srgbClr val="000000"/>
                          </a:solidFill>
                          <a:effectLst/>
                          <a:latin typeface="Calibri" panose="020F0502020204030204" pitchFamily="34" charset="0"/>
                        </a:rPr>
                      </a:br>
                      <a:r>
                        <a:rPr lang="es-MX" sz="1600" b="0" i="0" u="none" strike="noStrike" dirty="0">
                          <a:solidFill>
                            <a:srgbClr val="000000"/>
                          </a:solidFill>
                          <a:effectLst/>
                          <a:latin typeface="Calibri" panose="020F0502020204030204" pitchFamily="34" charset="0"/>
                        </a:rPr>
                        <a:t>b)       se deberá usar el formato definido en el Grupo de Trabajo,</a:t>
                      </a:r>
                      <a:br>
                        <a:rPr lang="es-MX" sz="1600" b="0" i="0" u="none" strike="noStrike" dirty="0">
                          <a:solidFill>
                            <a:srgbClr val="000000"/>
                          </a:solidFill>
                          <a:effectLst/>
                          <a:latin typeface="Calibri" panose="020F0502020204030204" pitchFamily="34" charset="0"/>
                        </a:rPr>
                      </a:br>
                      <a:r>
                        <a:rPr lang="es-MX" sz="1600" b="0" i="0" u="none" strike="noStrike" dirty="0">
                          <a:solidFill>
                            <a:srgbClr val="000000"/>
                          </a:solidFill>
                          <a:effectLst/>
                          <a:latin typeface="Calibri" panose="020F0502020204030204" pitchFamily="34" charset="0"/>
                        </a:rPr>
                        <a:t>c)       en el caso de la Tasa de No Respuesta a Nivel Unidad, para cada programa se incluirá en la sección de metadatos una nota técnica explicando el algoritmo especifico usado para su cálculo.</a:t>
                      </a:r>
                    </a:p>
                  </a:txBody>
                  <a:tcPr marL="9525" marR="9525" marT="9525" marB="0" anchor="ctr">
                    <a:solidFill>
                      <a:schemeClr val="tx2">
                        <a:lumMod val="20000"/>
                        <a:lumOff val="80000"/>
                      </a:schemeClr>
                    </a:solidFill>
                  </a:tcPr>
                </a:tc>
                <a:extLst>
                  <a:ext uri="{0D108BD9-81ED-4DB2-BD59-A6C34878D82A}">
                    <a16:rowId xmlns:a16="http://schemas.microsoft.com/office/drawing/2014/main" val="3627232062"/>
                  </a:ext>
                </a:extLst>
              </a:tr>
            </a:tbl>
          </a:graphicData>
        </a:graphic>
      </p:graphicFrame>
      <p:sp>
        <p:nvSpPr>
          <p:cNvPr id="6" name="CuadroTexto 5"/>
          <p:cNvSpPr txBox="1"/>
          <p:nvPr/>
        </p:nvSpPr>
        <p:spPr>
          <a:xfrm>
            <a:off x="1740310" y="53711"/>
            <a:ext cx="9055509" cy="523220"/>
          </a:xfrm>
          <a:prstGeom prst="rect">
            <a:avLst/>
          </a:prstGeom>
          <a:noFill/>
        </p:spPr>
        <p:txBody>
          <a:bodyPr wrap="square" rtlCol="0">
            <a:spAutoFit/>
          </a:bodyPr>
          <a:lstStyle/>
          <a:p>
            <a:pPr algn="ctr"/>
            <a:r>
              <a:rPr lang="es-MX" sz="2800" b="1" dirty="0" smtClean="0">
                <a:solidFill>
                  <a:schemeClr val="accent1"/>
                </a:solidFill>
              </a:rPr>
              <a:t>ANTES ACTIVIDADES CONTINUAS</a:t>
            </a:r>
            <a:endParaRPr lang="en-US" sz="2800" b="1" dirty="0">
              <a:solidFill>
                <a:schemeClr val="accent1"/>
              </a:solidFill>
            </a:endParaRPr>
          </a:p>
        </p:txBody>
      </p:sp>
    </p:spTree>
    <p:extLst>
      <p:ext uri="{BB962C8B-B14F-4D97-AF65-F5344CB8AC3E}">
        <p14:creationId xmlns:p14="http://schemas.microsoft.com/office/powerpoint/2010/main" val="1913907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5ª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25873952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683241" y="4777451"/>
            <a:ext cx="1402080" cy="1439444"/>
          </a:xfrm>
          <a:prstGeom prst="rect">
            <a:avLst/>
          </a:prstGeom>
        </p:spPr>
      </p:pic>
      <p:pic>
        <p:nvPicPr>
          <p:cNvPr id="35" name="INEGI2018-Plantilla_Pleca_superior.png" descr="INEGI2018-Plantilla_Pleca_superior.png"/>
          <p:cNvPicPr>
            <a:picLocks noChangeAspect="1"/>
          </p:cNvPicPr>
          <p:nvPr/>
        </p:nvPicPr>
        <p:blipFill>
          <a:blip r:embed="rId3">
            <a:extLst/>
          </a:blip>
          <a:stretch>
            <a:fillRect/>
          </a:stretch>
        </p:blipFill>
        <p:spPr>
          <a:xfrm>
            <a:off x="0" y="-38213"/>
            <a:ext cx="12192000" cy="400941"/>
          </a:xfrm>
          <a:prstGeom prst="rect">
            <a:avLst/>
          </a:prstGeom>
          <a:ln w="12700">
            <a:miter lim="400000"/>
          </a:ln>
        </p:spPr>
      </p:pic>
      <p:sp>
        <p:nvSpPr>
          <p:cNvPr id="3" name="CuadroTexto 2"/>
          <p:cNvSpPr txBox="1"/>
          <p:nvPr/>
        </p:nvSpPr>
        <p:spPr>
          <a:xfrm>
            <a:off x="624560" y="-69794"/>
            <a:ext cx="4420194" cy="461665"/>
          </a:xfrm>
          <a:prstGeom prst="rect">
            <a:avLst/>
          </a:prstGeom>
          <a:noFill/>
        </p:spPr>
        <p:txBody>
          <a:bodyPr wrap="square" rtlCol="0">
            <a:spAutoFit/>
          </a:bodyPr>
          <a:lstStyle/>
          <a:p>
            <a:r>
              <a:rPr lang="es-MX" sz="2400" b="1" dirty="0" smtClean="0">
                <a:solidFill>
                  <a:schemeClr val="bg1"/>
                </a:solidFill>
              </a:rPr>
              <a:t>ACUERDOS CAC</a:t>
            </a:r>
            <a:endParaRPr lang="en-US" sz="2400" b="1" dirty="0">
              <a:solidFill>
                <a:schemeClr val="bg1"/>
              </a:solidFill>
            </a:endParaRPr>
          </a:p>
        </p:txBody>
      </p:sp>
      <p:pic>
        <p:nvPicPr>
          <p:cNvPr id="4" name="Imagen 3"/>
          <p:cNvPicPr>
            <a:picLocks noChangeAspect="1"/>
          </p:cNvPicPr>
          <p:nvPr/>
        </p:nvPicPr>
        <p:blipFill>
          <a:blip r:embed="rId4"/>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5">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504459913"/>
              </p:ext>
            </p:extLst>
          </p:nvPr>
        </p:nvGraphicFramePr>
        <p:xfrm>
          <a:off x="1963606" y="707923"/>
          <a:ext cx="7655494" cy="3217322"/>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5">
                  <a:txBody>
                    <a:bodyPr/>
                    <a:lstStyle/>
                    <a:p>
                      <a:pPr algn="ctr" fontAlgn="ctr"/>
                      <a:r>
                        <a:rPr lang="es-MX" sz="1800" b="1" u="none" strike="noStrike" dirty="0">
                          <a:solidFill>
                            <a:schemeClr val="bg1"/>
                          </a:solidFill>
                          <a:effectLst/>
                        </a:rPr>
                        <a:t>ESTATUS DE ACUERDOS AL </a:t>
                      </a:r>
                      <a:r>
                        <a:rPr lang="es-MX" sz="1800" b="1" u="none" strike="noStrike" dirty="0" smtClean="0">
                          <a:solidFill>
                            <a:schemeClr val="bg1"/>
                          </a:solidFill>
                          <a:effectLst/>
                        </a:rPr>
                        <a:t>14 DE</a:t>
                      </a:r>
                      <a:r>
                        <a:rPr lang="es-MX" sz="1800" b="1" u="none" strike="noStrike" baseline="0" dirty="0" smtClean="0">
                          <a:solidFill>
                            <a:schemeClr val="bg1"/>
                          </a:solidFill>
                          <a:effectLst/>
                        </a:rPr>
                        <a:t> NOVIEMBRE DE 2019</a:t>
                      </a:r>
                      <a:endParaRPr lang="es-MX"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n-US" sz="1800" b="1" u="none" strike="noStrike" dirty="0" err="1">
                          <a:solidFill>
                            <a:schemeClr val="bg1"/>
                          </a:solidFill>
                          <a:effectLst/>
                        </a:rPr>
                        <a:t>Año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Total</a:t>
                      </a: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En proceso</a:t>
                      </a: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Concluidos</a:t>
                      </a:r>
                    </a:p>
                  </a:txBody>
                  <a:tcPr marL="9525" marR="9525" marT="9525" marB="0" anchor="ctr">
                    <a:solidFill>
                      <a:schemeClr val="tx2"/>
                    </a:solidFill>
                  </a:tcPr>
                </a:tc>
                <a:tc>
                  <a:txBody>
                    <a:bodyPr/>
                    <a:lstStyle/>
                    <a:p>
                      <a:pPr algn="ctr"/>
                      <a:r>
                        <a:rPr lang="es-MX" b="1" dirty="0" smtClean="0">
                          <a:solidFill>
                            <a:schemeClr val="bg1"/>
                          </a:solidFill>
                        </a:rPr>
                        <a:t>Incluidos</a:t>
                      </a:r>
                      <a:r>
                        <a:rPr lang="es-MX" b="1" baseline="0" dirty="0" smtClean="0">
                          <a:solidFill>
                            <a:schemeClr val="bg1"/>
                          </a:solidFill>
                        </a:rPr>
                        <a:t> en la agenda de la 5ª sesión de 2019</a:t>
                      </a:r>
                      <a:endParaRPr lang="en-US" b="1" dirty="0">
                        <a:solidFill>
                          <a:schemeClr val="bg1"/>
                        </a:solidFill>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rPr>
                        <a:t>2015</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54</a:t>
                      </a: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a:t>
                      </a: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54</a:t>
                      </a:r>
                    </a:p>
                  </a:txBody>
                  <a:tcPr marL="9525" marR="9525" marT="9525" marB="0" anchor="ctr">
                    <a:noFill/>
                  </a:tcPr>
                </a:tc>
                <a:tc>
                  <a:txBody>
                    <a:bodyPr/>
                    <a:lstStyle/>
                    <a:p>
                      <a:endParaRPr lang="en-US" dirty="0"/>
                    </a:p>
                  </a:txBody>
                  <a:tcPr marL="9525" marR="9525" marT="9525" marB="0" anchor="ctr">
                    <a:noFill/>
                  </a:tcPr>
                </a:tc>
                <a:extLst>
                  <a:ext uri="{0D108BD9-81ED-4DB2-BD59-A6C34878D82A}">
                    <a16:rowId xmlns:a16="http://schemas.microsoft.com/office/drawing/2014/main" val="2437412140"/>
                  </a:ext>
                </a:extLst>
              </a:tr>
              <a:tr h="429879">
                <a:tc>
                  <a:txBody>
                    <a:bodyPr/>
                    <a:lstStyle/>
                    <a:p>
                      <a:pPr algn="ctr" fontAlgn="ctr"/>
                      <a:r>
                        <a:rPr lang="en-US" sz="1800" u="none" strike="noStrike">
                          <a:effectLst/>
                        </a:rPr>
                        <a:t>2016</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42</a:t>
                      </a: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0</a:t>
                      </a: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42</a:t>
                      </a:r>
                    </a:p>
                  </a:txBody>
                  <a:tcPr marL="9525" marR="9525" marT="9525" marB="0" anchor="ctr">
                    <a:solidFill>
                      <a:schemeClr val="bg2">
                        <a:lumMod val="90000"/>
                      </a:schemeClr>
                    </a:solidFill>
                  </a:tcPr>
                </a:tc>
                <a:tc>
                  <a:txBody>
                    <a:bodyPr/>
                    <a:lstStyle/>
                    <a:p>
                      <a:pPr algn="ct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44206865"/>
                  </a:ext>
                </a:extLst>
              </a:tr>
              <a:tr h="429879">
                <a:tc>
                  <a:txBody>
                    <a:bodyPr/>
                    <a:lstStyle/>
                    <a:p>
                      <a:pPr algn="ctr" fontAlgn="ctr"/>
                      <a:r>
                        <a:rPr lang="en-US" sz="1800" u="none" strike="noStrike" dirty="0">
                          <a:effectLst/>
                        </a:rPr>
                        <a:t>2017</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33</a:t>
                      </a: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0</a:t>
                      </a: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33</a:t>
                      </a:r>
                    </a:p>
                  </a:txBody>
                  <a:tcPr marL="9525" marR="9525" marT="9525" marB="0" anchor="ctr">
                    <a:noFill/>
                  </a:tcPr>
                </a:tc>
                <a:tc>
                  <a:txBody>
                    <a:bodyPr/>
                    <a:lstStyle/>
                    <a:p>
                      <a:pPr algn="ctr"/>
                      <a:endParaRPr lang="en-US" dirty="0"/>
                    </a:p>
                  </a:txBody>
                  <a:tcPr marL="9525" marR="9525" marT="9525" marB="0" anchor="ctr">
                    <a:noFill/>
                  </a:tcPr>
                </a:tc>
                <a:extLst>
                  <a:ext uri="{0D108BD9-81ED-4DB2-BD59-A6C34878D82A}">
                    <a16:rowId xmlns:a16="http://schemas.microsoft.com/office/drawing/2014/main" val="1644290659"/>
                  </a:ext>
                </a:extLst>
              </a:tr>
              <a:tr h="429879">
                <a:tc>
                  <a:txBody>
                    <a:bodyPr/>
                    <a:lstStyle/>
                    <a:p>
                      <a:pPr algn="ctr" fontAlgn="ctr"/>
                      <a:r>
                        <a:rPr lang="en-US" sz="1800" u="none" strike="noStrike">
                          <a:effectLst/>
                        </a:rPr>
                        <a:t>2018</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39</a:t>
                      </a: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4</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35</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r>
                        <a:rPr lang="es-MX" dirty="0" smtClean="0"/>
                        <a:t>2</a:t>
                      </a: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429879">
                <a:tc>
                  <a:txBody>
                    <a:bodyPr/>
                    <a:lstStyle/>
                    <a:p>
                      <a:pPr algn="ctr" fontAlgn="ctr"/>
                      <a:r>
                        <a:rPr lang="es-MX" sz="1800" b="0" i="0" u="none" strike="noStrike" dirty="0" smtClean="0">
                          <a:solidFill>
                            <a:srgbClr val="000000"/>
                          </a:solidFill>
                          <a:effectLst/>
                          <a:latin typeface="Calibri" panose="020F0502020204030204" pitchFamily="34" charset="0"/>
                        </a:rPr>
                        <a:t>2019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34</a:t>
                      </a:r>
                    </a:p>
                  </a:txBody>
                  <a:tcPr marL="9525" marR="9525" marT="9525" marB="0" anchor="ctr">
                    <a:noFill/>
                  </a:tcPr>
                </a:tc>
                <a:tc>
                  <a:txBody>
                    <a:bodyPr/>
                    <a:lstStyle/>
                    <a:p>
                      <a:pPr algn="ctr" fontAlgn="ctr"/>
                      <a:r>
                        <a:rPr lang="en-US" sz="1800" b="0" i="0" u="none" strike="noStrike">
                          <a:solidFill>
                            <a:srgbClr val="000000"/>
                          </a:solidFill>
                          <a:effectLst/>
                          <a:latin typeface="Calibri" panose="020F0502020204030204" pitchFamily="34" charset="0"/>
                        </a:rPr>
                        <a:t>9</a:t>
                      </a:r>
                    </a:p>
                  </a:txBody>
                  <a:tcPr marL="9525" marR="9525" marT="9525" marB="0" anchor="ctr">
                    <a:noFill/>
                  </a:tcPr>
                </a:tc>
                <a:tc>
                  <a:txBody>
                    <a:bodyPr/>
                    <a:lstStyle/>
                    <a:p>
                      <a:pPr algn="ctr" fontAlgn="ctr"/>
                      <a:r>
                        <a:rPr lang="en-US" sz="1800" b="0" i="0" u="none" strike="noStrike" dirty="0">
                          <a:solidFill>
                            <a:srgbClr val="000000"/>
                          </a:solidFill>
                          <a:effectLst/>
                          <a:latin typeface="Calibri" panose="020F0502020204030204" pitchFamily="34" charset="0"/>
                        </a:rPr>
                        <a:t>25</a:t>
                      </a:r>
                    </a:p>
                  </a:txBody>
                  <a:tcPr marL="9525" marR="9525" marT="9525" marB="0" anchor="ctr">
                    <a:noFill/>
                  </a:tcPr>
                </a:tc>
                <a:tc>
                  <a:txBody>
                    <a:bodyPr/>
                    <a:lstStyle/>
                    <a:p>
                      <a:pPr algn="ctr"/>
                      <a:r>
                        <a:rPr lang="es-MX" dirty="0" smtClean="0"/>
                        <a:t>6</a:t>
                      </a:r>
                      <a:endParaRPr lang="en-US" dirty="0"/>
                    </a:p>
                  </a:txBody>
                  <a:tcPr marL="9525" marR="9525" marT="9525" marB="0" anchor="ctr">
                    <a:noFill/>
                  </a:tcPr>
                </a:tc>
                <a:extLst>
                  <a:ext uri="{0D108BD9-81ED-4DB2-BD59-A6C34878D82A}">
                    <a16:rowId xmlns:a16="http://schemas.microsoft.com/office/drawing/2014/main" val="1828398898"/>
                  </a:ext>
                </a:extLst>
              </a:tr>
            </a:tbl>
          </a:graphicData>
        </a:graphic>
      </p:graphicFrame>
      <p:sp>
        <p:nvSpPr>
          <p:cNvPr id="2" name="CuadroTexto 1"/>
          <p:cNvSpPr txBox="1"/>
          <p:nvPr/>
        </p:nvSpPr>
        <p:spPr>
          <a:xfrm>
            <a:off x="624560" y="4429395"/>
            <a:ext cx="8799659" cy="1477328"/>
          </a:xfrm>
          <a:prstGeom prst="rect">
            <a:avLst/>
          </a:prstGeom>
          <a:noFill/>
        </p:spPr>
        <p:txBody>
          <a:bodyPr wrap="square" rtlCol="0">
            <a:spAutoFit/>
          </a:bodyPr>
          <a:lstStyle/>
          <a:p>
            <a:r>
              <a:rPr lang="es-MX" dirty="0" smtClean="0"/>
              <a:t>* Los Lineamientos del Proceso de Gestión de Cambios fueron aprobados por la Junta de Gobierno y publicados en la </a:t>
            </a:r>
            <a:r>
              <a:rPr lang="es-MX" dirty="0" err="1" smtClean="0"/>
              <a:t>normateca</a:t>
            </a:r>
            <a:r>
              <a:rPr lang="es-MX" dirty="0" smtClean="0"/>
              <a:t>.</a:t>
            </a:r>
          </a:p>
          <a:p>
            <a:endParaRPr lang="es-MX" dirty="0" smtClean="0"/>
          </a:p>
          <a:p>
            <a:r>
              <a:rPr lang="es-MX" dirty="0" smtClean="0"/>
              <a:t>* Los acuerdos que se reportaban como actividad continua se incluyeron dentro de los concluidos y se dará seguimiento en el Informe Anual de Resultados.</a:t>
            </a:r>
            <a:endParaRPr lang="en-US" dirty="0"/>
          </a:p>
        </p:txBody>
      </p:sp>
    </p:spTree>
    <p:extLst>
      <p:ext uri="{BB962C8B-B14F-4D97-AF65-F5344CB8AC3E}">
        <p14:creationId xmlns:p14="http://schemas.microsoft.com/office/powerpoint/2010/main" val="3355327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Acuerdos incluidos en la agenda de hoy</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3050814354"/>
              </p:ext>
            </p:extLst>
          </p:nvPr>
        </p:nvGraphicFramePr>
        <p:xfrm>
          <a:off x="284220" y="488071"/>
          <a:ext cx="11601853" cy="5854442"/>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1205367">
                  <a:extLst>
                    <a:ext uri="{9D8B030D-6E8A-4147-A177-3AD203B41FA5}">
                      <a16:colId xmlns:a16="http://schemas.microsoft.com/office/drawing/2014/main" val="3612444774"/>
                    </a:ext>
                  </a:extLst>
                </a:gridCol>
                <a:gridCol w="8996516">
                  <a:extLst>
                    <a:ext uri="{9D8B030D-6E8A-4147-A177-3AD203B41FA5}">
                      <a16:colId xmlns:a16="http://schemas.microsoft.com/office/drawing/2014/main" val="3577811666"/>
                    </a:ext>
                  </a:extLst>
                </a:gridCol>
                <a:gridCol w="1399970">
                  <a:extLst>
                    <a:ext uri="{9D8B030D-6E8A-4147-A177-3AD203B41FA5}">
                      <a16:colId xmlns:a16="http://schemas.microsoft.com/office/drawing/2014/main" val="3020673593"/>
                    </a:ext>
                  </a:extLst>
                </a:gridCol>
              </a:tblGrid>
              <a:tr h="413762">
                <a:tc>
                  <a:txBody>
                    <a:bodyPr/>
                    <a:lstStyle/>
                    <a:p>
                      <a:pPr algn="ctr">
                        <a:lnSpc>
                          <a:spcPct val="115000"/>
                        </a:lnSpc>
                        <a:spcAft>
                          <a:spcPts val="0"/>
                        </a:spcAft>
                      </a:pPr>
                      <a:r>
                        <a:rPr lang="en-US" sz="1600" dirty="0">
                          <a:effectLst/>
                          <a:latin typeface="+mn-lt"/>
                        </a:rPr>
                        <a:t>No. </a:t>
                      </a:r>
                      <a:endParaRPr lang="en-US" sz="16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600" dirty="0" err="1">
                          <a:effectLst/>
                          <a:latin typeface="+mn-lt"/>
                        </a:rPr>
                        <a:t>Acuerdo</a:t>
                      </a:r>
                      <a:endParaRPr lang="en-US" sz="16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600" dirty="0" err="1">
                          <a:effectLst/>
                          <a:latin typeface="+mn-lt"/>
                        </a:rPr>
                        <a:t>Responsable</a:t>
                      </a:r>
                      <a:endParaRPr lang="en-US" sz="16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extLst>
                  <a:ext uri="{0D108BD9-81ED-4DB2-BD59-A6C34878D82A}">
                    <a16:rowId xmlns:a16="http://schemas.microsoft.com/office/drawing/2014/main" val="1749790479"/>
                  </a:ext>
                </a:extLst>
              </a:tr>
              <a:tr h="464118">
                <a:tc>
                  <a:txBody>
                    <a:bodyPr/>
                    <a:lstStyle/>
                    <a:p>
                      <a:pPr algn="l" fontAlgn="ctr"/>
                      <a:r>
                        <a:rPr lang="en-US" sz="1600" b="0" i="0" u="none" strike="noStrike" dirty="0">
                          <a:solidFill>
                            <a:schemeClr val="bg1"/>
                          </a:solidFill>
                          <a:effectLst/>
                          <a:latin typeface="+mn-lt"/>
                        </a:rPr>
                        <a:t>CAC-006/04/2018</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mn-lt"/>
                        </a:rPr>
                        <a:t>El Grupo de Trabajo del Modelo de Procesos llevará a cabo una revisión de la adaptación de la herramienta de autoevaluación del DESAP, realizada por la DGEE, para la viabilidad de aplicación en forma general en todos los programas de información de encuestas que se llevan a cabo en el Instituto. Para tal efecto, el GT reportará los avances durante el primer trimestre de 2019.  </a:t>
                      </a:r>
                    </a:p>
                  </a:txBody>
                  <a:tcPr marL="9525" marR="9525" marT="9525" marB="0" anchor="ctr">
                    <a:solidFill>
                      <a:srgbClr val="E7E6E6"/>
                    </a:solidFill>
                  </a:tcPr>
                </a:tc>
                <a:tc>
                  <a:txBody>
                    <a:bodyPr/>
                    <a:lstStyle/>
                    <a:p>
                      <a:pPr algn="ctr" fontAlgn="ctr"/>
                      <a:r>
                        <a:rPr lang="en-US" sz="1600" b="0" i="0" u="none" strike="noStrike" dirty="0" err="1">
                          <a:solidFill>
                            <a:srgbClr val="000000"/>
                          </a:solidFill>
                          <a:effectLst/>
                          <a:latin typeface="+mn-lt"/>
                        </a:rPr>
                        <a:t>Coordinación</a:t>
                      </a:r>
                      <a:r>
                        <a:rPr lang="en-US" sz="1600" b="0" i="0" u="none" strike="noStrike" dirty="0">
                          <a:solidFill>
                            <a:srgbClr val="000000"/>
                          </a:solidFill>
                          <a:effectLst/>
                          <a:latin typeface="+mn-lt"/>
                        </a:rPr>
                        <a:t> de </a:t>
                      </a:r>
                      <a:r>
                        <a:rPr lang="en-US" sz="1600" b="0" i="0" u="none" strike="noStrike" dirty="0" err="1">
                          <a:solidFill>
                            <a:srgbClr val="000000"/>
                          </a:solidFill>
                          <a:effectLst/>
                          <a:latin typeface="+mn-lt"/>
                        </a:rPr>
                        <a:t>Asesores</a:t>
                      </a:r>
                      <a:endParaRPr lang="en-US" sz="1600" b="0" i="0" u="none" strike="noStrike" dirty="0">
                        <a:solidFill>
                          <a:srgbClr val="000000"/>
                        </a:solidFill>
                        <a:effectLst/>
                        <a:latin typeface="+mn-lt"/>
                      </a:endParaRPr>
                    </a:p>
                  </a:txBody>
                  <a:tcPr marL="9525" marR="9525" marT="9525" marB="0" anchor="ctr">
                    <a:solidFill>
                      <a:srgbClr val="E7E6E6"/>
                    </a:solidFill>
                  </a:tcPr>
                </a:tc>
                <a:extLst>
                  <a:ext uri="{0D108BD9-81ED-4DB2-BD59-A6C34878D82A}">
                    <a16:rowId xmlns:a16="http://schemas.microsoft.com/office/drawing/2014/main" val="2702397603"/>
                  </a:ext>
                </a:extLst>
              </a:tr>
              <a:tr h="694812">
                <a:tc>
                  <a:txBody>
                    <a:bodyPr/>
                    <a:lstStyle/>
                    <a:p>
                      <a:pPr algn="l" fontAlgn="ctr"/>
                      <a:r>
                        <a:rPr lang="en-US" sz="1600" b="0" i="0" u="none" strike="noStrike" dirty="0">
                          <a:solidFill>
                            <a:schemeClr val="bg1"/>
                          </a:solidFill>
                          <a:effectLst/>
                          <a:latin typeface="+mn-lt"/>
                        </a:rPr>
                        <a:t>CAC-006/05/2018</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mn-lt"/>
                        </a:rPr>
                        <a:t>La Dirección General de Vinculación y Servicio Público de Información revisará la aplicación de la HECRA con el fin de ponerla a disposición en la página de internet, considerando los comentarios de la Coordinación General de Asuntos Jurídicos.</a:t>
                      </a:r>
                    </a:p>
                  </a:txBody>
                  <a:tcPr marL="9525" marR="9525" marT="9525" marB="0" anchor="ctr">
                    <a:noFill/>
                  </a:tcPr>
                </a:tc>
                <a:tc>
                  <a:txBody>
                    <a:bodyPr/>
                    <a:lstStyle/>
                    <a:p>
                      <a:pPr algn="ctr" fontAlgn="ctr"/>
                      <a:r>
                        <a:rPr lang="en-US" sz="1600" b="0" i="0" u="none" strike="noStrike" dirty="0">
                          <a:solidFill>
                            <a:srgbClr val="000000"/>
                          </a:solidFill>
                          <a:effectLst/>
                          <a:latin typeface="+mn-lt"/>
                        </a:rPr>
                        <a:t>DGVSPI</a:t>
                      </a:r>
                    </a:p>
                  </a:txBody>
                  <a:tcPr marL="9525" marR="9525" marT="9525" marB="0" anchor="ctr">
                    <a:noFill/>
                  </a:tcPr>
                </a:tc>
                <a:extLst>
                  <a:ext uri="{0D108BD9-81ED-4DB2-BD59-A6C34878D82A}">
                    <a16:rowId xmlns:a16="http://schemas.microsoft.com/office/drawing/2014/main" val="2420221974"/>
                  </a:ext>
                </a:extLst>
              </a:tr>
              <a:tr h="568083">
                <a:tc>
                  <a:txBody>
                    <a:bodyPr/>
                    <a:lstStyle/>
                    <a:p>
                      <a:pPr algn="l" fontAlgn="ctr"/>
                      <a:r>
                        <a:rPr lang="en-US" sz="1600" b="0" i="0" u="none" strike="noStrike" dirty="0">
                          <a:solidFill>
                            <a:schemeClr val="bg1"/>
                          </a:solidFill>
                          <a:effectLst/>
                          <a:latin typeface="+mn-lt"/>
                        </a:rPr>
                        <a:t>CAC-005/03/2019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mn-lt"/>
                        </a:rPr>
                        <a:t>La Dirección General de Geografía y Medio Ambiente se compromete a presentar en la siguiente sesión del Comité la estrategia para la medición del error cuadrático medio planimétrico y vertical en la totalidad de los programas a los que les aplica. </a:t>
                      </a:r>
                    </a:p>
                  </a:txBody>
                  <a:tcPr marL="9525" marR="9525" marT="9525" marB="0" anchor="ctr">
                    <a:solidFill>
                      <a:srgbClr val="E7E6E6"/>
                    </a:solidFill>
                  </a:tcPr>
                </a:tc>
                <a:tc>
                  <a:txBody>
                    <a:bodyPr/>
                    <a:lstStyle/>
                    <a:p>
                      <a:pPr algn="ctr" fontAlgn="ctr"/>
                      <a:r>
                        <a:rPr lang="en-US" sz="1600" b="0" i="0" u="none" strike="noStrike" dirty="0">
                          <a:solidFill>
                            <a:srgbClr val="000000"/>
                          </a:solidFill>
                          <a:effectLst/>
                          <a:latin typeface="+mn-lt"/>
                        </a:rPr>
                        <a:t>DGGMA</a:t>
                      </a:r>
                    </a:p>
                  </a:txBody>
                  <a:tcPr marL="9525" marR="9525" marT="9525" marB="0" anchor="ctr">
                    <a:solidFill>
                      <a:srgbClr val="E7E6E6"/>
                    </a:solidFill>
                  </a:tcPr>
                </a:tc>
                <a:extLst>
                  <a:ext uri="{0D108BD9-81ED-4DB2-BD59-A6C34878D82A}">
                    <a16:rowId xmlns:a16="http://schemas.microsoft.com/office/drawing/2014/main" val="2181623931"/>
                  </a:ext>
                </a:extLst>
              </a:tr>
              <a:tr h="432499">
                <a:tc>
                  <a:txBody>
                    <a:bodyPr/>
                    <a:lstStyle/>
                    <a:p>
                      <a:pPr algn="l" fontAlgn="ctr"/>
                      <a:r>
                        <a:rPr lang="en-US" sz="1600" b="0" i="0" u="none" strike="noStrike" dirty="0">
                          <a:solidFill>
                            <a:schemeClr val="bg1"/>
                          </a:solidFill>
                          <a:effectLst/>
                          <a:latin typeface="+mn-lt"/>
                        </a:rPr>
                        <a:t>CAC-006/03/2019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mn-lt"/>
                        </a:rPr>
                        <a:t>La Dirección General de Geografía y Medio Ambiente se compromete a presentar una propuesta de indicadores de calidad geográfica en la siguiente sesión del Comité. </a:t>
                      </a:r>
                    </a:p>
                  </a:txBody>
                  <a:tcPr marL="9525" marR="9525" marT="9525" marB="0" anchor="ctr">
                    <a:noFill/>
                  </a:tcPr>
                </a:tc>
                <a:tc>
                  <a:txBody>
                    <a:bodyPr/>
                    <a:lstStyle/>
                    <a:p>
                      <a:pPr algn="ctr" fontAlgn="ctr"/>
                      <a:r>
                        <a:rPr lang="en-US" sz="1600" b="0" i="0" u="none" strike="noStrike" dirty="0">
                          <a:solidFill>
                            <a:srgbClr val="000000"/>
                          </a:solidFill>
                          <a:effectLst/>
                          <a:latin typeface="+mn-lt"/>
                        </a:rPr>
                        <a:t>DGGMA</a:t>
                      </a:r>
                    </a:p>
                  </a:txBody>
                  <a:tcPr marL="9525" marR="9525" marT="9525" marB="0" anchor="ctr">
                    <a:noFill/>
                  </a:tcPr>
                </a:tc>
                <a:extLst>
                  <a:ext uri="{0D108BD9-81ED-4DB2-BD59-A6C34878D82A}">
                    <a16:rowId xmlns:a16="http://schemas.microsoft.com/office/drawing/2014/main" val="3188346904"/>
                  </a:ext>
                </a:extLst>
              </a:tr>
              <a:tr h="432499">
                <a:tc>
                  <a:txBody>
                    <a:bodyPr/>
                    <a:lstStyle/>
                    <a:p>
                      <a:pPr algn="l" fontAlgn="ctr"/>
                      <a:r>
                        <a:rPr lang="en-US" sz="1600" b="0" i="0" u="none" strike="noStrike" dirty="0">
                          <a:solidFill>
                            <a:schemeClr val="bg1"/>
                          </a:solidFill>
                          <a:effectLst/>
                          <a:latin typeface="+mn-lt"/>
                        </a:rPr>
                        <a:t>CAC-004/04/2019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mn-lt"/>
                        </a:rPr>
                        <a:t>El Secretariado Técnico apoyará a la Dirección General de la Coordinación del SNIEG en la elaboración de la ficha técnica del indicador de pertinencia para que sea presentado para su aprobación. </a:t>
                      </a:r>
                    </a:p>
                  </a:txBody>
                  <a:tcPr marL="9525" marR="9525" marT="9525" marB="0" anchor="ctr">
                    <a:solidFill>
                      <a:srgbClr val="E7E6E6"/>
                    </a:solidFill>
                  </a:tcPr>
                </a:tc>
                <a:tc>
                  <a:txBody>
                    <a:bodyPr/>
                    <a:lstStyle/>
                    <a:p>
                      <a:pPr algn="ctr" fontAlgn="ctr"/>
                      <a:r>
                        <a:rPr lang="en-US" sz="1600" b="0" i="0" u="none" strike="noStrike">
                          <a:solidFill>
                            <a:srgbClr val="000000"/>
                          </a:solidFill>
                          <a:effectLst/>
                          <a:latin typeface="+mn-lt"/>
                        </a:rPr>
                        <a:t>Secretario Técnico</a:t>
                      </a:r>
                    </a:p>
                  </a:txBody>
                  <a:tcPr marL="9525" marR="9525" marT="9525" marB="0" anchor="ctr">
                    <a:solidFill>
                      <a:schemeClr val="bg2"/>
                    </a:solidFill>
                  </a:tcPr>
                </a:tc>
                <a:extLst>
                  <a:ext uri="{0D108BD9-81ED-4DB2-BD59-A6C34878D82A}">
                    <a16:rowId xmlns:a16="http://schemas.microsoft.com/office/drawing/2014/main" val="1790479619"/>
                  </a:ext>
                </a:extLst>
              </a:tr>
              <a:tr h="432499">
                <a:tc>
                  <a:txBody>
                    <a:bodyPr/>
                    <a:lstStyle/>
                    <a:p>
                      <a:pPr algn="l" fontAlgn="ctr"/>
                      <a:r>
                        <a:rPr lang="en-US" sz="1600" b="0" i="0" u="none" strike="noStrike" dirty="0">
                          <a:solidFill>
                            <a:schemeClr val="bg1"/>
                          </a:solidFill>
                          <a:effectLst/>
                          <a:latin typeface="+mn-lt"/>
                        </a:rPr>
                        <a:t>CAC-007/04/2019</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mn-lt"/>
                        </a:rPr>
                        <a:t>La Dirección General de Administración presentará en la siguiente sesión los pasos a seguir para que las áreas empiecen a cargar la información por fase del MPEG en el Sistema de Administración Presupuestal y Financiera. </a:t>
                      </a:r>
                    </a:p>
                  </a:txBody>
                  <a:tcPr marL="9525" marR="9525" marT="9525" marB="0" anchor="ctr">
                    <a:noFill/>
                  </a:tcPr>
                </a:tc>
                <a:tc>
                  <a:txBody>
                    <a:bodyPr/>
                    <a:lstStyle/>
                    <a:p>
                      <a:pPr algn="ctr" fontAlgn="ctr"/>
                      <a:r>
                        <a:rPr lang="en-US" sz="1600" b="0" i="0" u="none" strike="noStrike" dirty="0">
                          <a:solidFill>
                            <a:srgbClr val="000000"/>
                          </a:solidFill>
                          <a:effectLst/>
                          <a:latin typeface="+mn-lt"/>
                        </a:rPr>
                        <a:t>DGA</a:t>
                      </a:r>
                    </a:p>
                  </a:txBody>
                  <a:tcPr marL="9525" marR="9525" marT="9525" marB="0" anchor="ctr">
                    <a:noFill/>
                  </a:tcPr>
                </a:tc>
                <a:extLst>
                  <a:ext uri="{0D108BD9-81ED-4DB2-BD59-A6C34878D82A}">
                    <a16:rowId xmlns:a16="http://schemas.microsoft.com/office/drawing/2014/main" val="1096993206"/>
                  </a:ext>
                </a:extLst>
              </a:tr>
              <a:tr h="432499">
                <a:tc>
                  <a:txBody>
                    <a:bodyPr/>
                    <a:lstStyle/>
                    <a:p>
                      <a:pPr algn="l" fontAlgn="ctr"/>
                      <a:r>
                        <a:rPr lang="en-US" sz="1600" b="0" i="0" u="none" strike="noStrike" dirty="0">
                          <a:solidFill>
                            <a:schemeClr val="bg1"/>
                          </a:solidFill>
                          <a:effectLst/>
                          <a:latin typeface="+mn-lt"/>
                        </a:rPr>
                        <a:t>CAC-008/04/2019</a:t>
                      </a:r>
                    </a:p>
                  </a:txBody>
                  <a:tcPr marL="9525" marR="9525" marT="9525" marB="0" anchor="ctr">
                    <a:solidFill>
                      <a:schemeClr val="tx2"/>
                    </a:solidFill>
                  </a:tcPr>
                </a:tc>
                <a:tc>
                  <a:txBody>
                    <a:bodyPr/>
                    <a:lstStyle/>
                    <a:p>
                      <a:pPr algn="l" fontAlgn="ctr"/>
                      <a:r>
                        <a:rPr lang="es-MX" sz="1600" b="0" i="0" u="none" strike="noStrike">
                          <a:solidFill>
                            <a:srgbClr val="000000"/>
                          </a:solidFill>
                          <a:effectLst/>
                          <a:latin typeface="+mn-lt"/>
                        </a:rPr>
                        <a:t>La Coordinación de Asesores del Presidente del Instituto programará las capacitaciones del Sistema. </a:t>
                      </a:r>
                    </a:p>
                  </a:txBody>
                  <a:tcPr marL="9525" marR="9525" marT="9525" marB="0" anchor="ctr">
                    <a:solidFill>
                      <a:srgbClr val="E7E6E6"/>
                    </a:solidFill>
                  </a:tcPr>
                </a:tc>
                <a:tc>
                  <a:txBody>
                    <a:bodyPr/>
                    <a:lstStyle/>
                    <a:p>
                      <a:pPr algn="ctr" fontAlgn="ctr"/>
                      <a:r>
                        <a:rPr lang="en-US" sz="1600" b="0" i="0" u="none" strike="noStrike" dirty="0">
                          <a:solidFill>
                            <a:srgbClr val="000000"/>
                          </a:solidFill>
                          <a:effectLst/>
                          <a:latin typeface="+mn-lt"/>
                        </a:rPr>
                        <a:t>CA</a:t>
                      </a:r>
                    </a:p>
                  </a:txBody>
                  <a:tcPr marL="9525" marR="9525" marT="9525" marB="0" anchor="ctr">
                    <a:solidFill>
                      <a:schemeClr val="bg2"/>
                    </a:solidFill>
                  </a:tcPr>
                </a:tc>
                <a:extLst>
                  <a:ext uri="{0D108BD9-81ED-4DB2-BD59-A6C34878D82A}">
                    <a16:rowId xmlns:a16="http://schemas.microsoft.com/office/drawing/2014/main" val="416426831"/>
                  </a:ext>
                </a:extLst>
              </a:tr>
              <a:tr h="432499">
                <a:tc>
                  <a:txBody>
                    <a:bodyPr/>
                    <a:lstStyle/>
                    <a:p>
                      <a:pPr algn="l" fontAlgn="ctr"/>
                      <a:r>
                        <a:rPr lang="en-US" sz="1600" b="0" i="0" u="none" strike="noStrike" dirty="0">
                          <a:solidFill>
                            <a:schemeClr val="bg1"/>
                          </a:solidFill>
                          <a:effectLst/>
                          <a:latin typeface="+mn-lt"/>
                        </a:rPr>
                        <a:t>CAC-009/04/2019</a:t>
                      </a:r>
                    </a:p>
                  </a:txBody>
                  <a:tcPr marL="9525" marR="9525" marT="9525" marB="0" anchor="ctr">
                    <a:solidFill>
                      <a:schemeClr val="tx2"/>
                    </a:solidFill>
                  </a:tcPr>
                </a:tc>
                <a:tc>
                  <a:txBody>
                    <a:bodyPr/>
                    <a:lstStyle/>
                    <a:p>
                      <a:pPr algn="l" fontAlgn="ctr"/>
                      <a:r>
                        <a:rPr lang="es-MX" sz="1600" b="0" i="0" u="none" strike="noStrike" dirty="0">
                          <a:solidFill>
                            <a:srgbClr val="000000"/>
                          </a:solidFill>
                          <a:effectLst/>
                          <a:latin typeface="+mn-lt"/>
                        </a:rPr>
                        <a:t>La Coordinación General de Operación regional coordinará reuniones con las Direcciones Generales Productoras de Información con el fin de definir a quién le corresponde la entrega de cada evidencia de la fase de captación. </a:t>
                      </a:r>
                    </a:p>
                  </a:txBody>
                  <a:tcPr marL="9525" marR="9525" marT="9525" marB="0" anchor="ctr">
                    <a:noFill/>
                  </a:tcPr>
                </a:tc>
                <a:tc>
                  <a:txBody>
                    <a:bodyPr/>
                    <a:lstStyle/>
                    <a:p>
                      <a:pPr algn="ctr" fontAlgn="ctr"/>
                      <a:r>
                        <a:rPr lang="en-US" sz="1600" b="0" i="0" u="none" strike="noStrike" dirty="0">
                          <a:solidFill>
                            <a:srgbClr val="000000"/>
                          </a:solidFill>
                          <a:effectLst/>
                          <a:latin typeface="+mn-lt"/>
                        </a:rPr>
                        <a:t>CGOR</a:t>
                      </a:r>
                    </a:p>
                  </a:txBody>
                  <a:tcPr marL="9525" marR="9525" marT="9525" marB="0" anchor="ctr">
                    <a:noFill/>
                  </a:tcPr>
                </a:tc>
                <a:extLst>
                  <a:ext uri="{0D108BD9-81ED-4DB2-BD59-A6C34878D82A}">
                    <a16:rowId xmlns:a16="http://schemas.microsoft.com/office/drawing/2014/main" val="3577719175"/>
                  </a:ext>
                </a:extLst>
              </a:tr>
            </a:tbl>
          </a:graphicData>
        </a:graphic>
      </p:graphicFrame>
    </p:spTree>
    <p:extLst>
      <p:ext uri="{BB962C8B-B14F-4D97-AF65-F5344CB8AC3E}">
        <p14:creationId xmlns:p14="http://schemas.microsoft.com/office/powerpoint/2010/main" val="521624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93224" y="4243204"/>
            <a:ext cx="11956207" cy="19953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93225" y="1091381"/>
            <a:ext cx="11956207" cy="29349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p:cNvSpPr>
            <a:spLocks noGrp="1"/>
          </p:cNvSpPr>
          <p:nvPr>
            <p:ph idx="1"/>
          </p:nvPr>
        </p:nvSpPr>
        <p:spPr>
          <a:xfrm>
            <a:off x="884904" y="1238865"/>
            <a:ext cx="11046542" cy="2787445"/>
          </a:xfrm>
        </p:spPr>
        <p:txBody>
          <a:bodyPr>
            <a:noAutofit/>
          </a:bodyPr>
          <a:lstStyle/>
          <a:p>
            <a:pPr lvl="0">
              <a:spcBef>
                <a:spcPts val="1800"/>
              </a:spcBef>
            </a:pPr>
            <a:r>
              <a:rPr lang="es-MX" sz="1800" dirty="0" smtClean="0"/>
              <a:t>Ningún ciclo de las Encuestas Económicas Mensuales (EMOE, EMIM, ENEC, EMEC, EMS) han reportado indicadores de uso interno.</a:t>
            </a:r>
          </a:p>
          <a:p>
            <a:pPr lvl="0">
              <a:spcBef>
                <a:spcPts val="1800"/>
              </a:spcBef>
            </a:pPr>
            <a:r>
              <a:rPr lang="es-MX" sz="1800" dirty="0" smtClean="0"/>
              <a:t>22 </a:t>
            </a:r>
            <a:r>
              <a:rPr lang="es-MX" sz="1800" dirty="0"/>
              <a:t>ciclos de p</a:t>
            </a:r>
            <a:r>
              <a:rPr lang="es-MX" sz="1800" dirty="0" smtClean="0"/>
              <a:t>rograma no reportaron ningún tipo de indicadores </a:t>
            </a:r>
            <a:r>
              <a:rPr lang="es-MX" sz="1800" dirty="0"/>
              <a:t>de precisión </a:t>
            </a:r>
            <a:r>
              <a:rPr lang="es-MX" sz="1800" dirty="0" smtClean="0"/>
              <a:t>(uso externo e interno):</a:t>
            </a:r>
            <a:endParaRPr lang="en-US" sz="1800" dirty="0"/>
          </a:p>
          <a:p>
            <a:pPr lvl="1">
              <a:spcBef>
                <a:spcPts val="600"/>
              </a:spcBef>
            </a:pPr>
            <a:r>
              <a:rPr lang="es-MX" sz="1800" dirty="0" smtClean="0"/>
              <a:t>Encuesta </a:t>
            </a:r>
            <a:r>
              <a:rPr lang="es-MX" sz="1800" dirty="0"/>
              <a:t>de Viajeros </a:t>
            </a:r>
            <a:r>
              <a:rPr lang="es-MX" sz="1800" dirty="0" smtClean="0"/>
              <a:t>Fronterizos (9 ciclos mensuales);</a:t>
            </a:r>
            <a:endParaRPr lang="en-US" sz="1800" dirty="0"/>
          </a:p>
          <a:p>
            <a:pPr lvl="1">
              <a:spcBef>
                <a:spcPts val="600"/>
              </a:spcBef>
            </a:pPr>
            <a:r>
              <a:rPr lang="es-MX" sz="1800" dirty="0" smtClean="0"/>
              <a:t>Encuesta </a:t>
            </a:r>
            <a:r>
              <a:rPr lang="es-MX" sz="1800" dirty="0"/>
              <a:t>de Turismo de </a:t>
            </a:r>
            <a:r>
              <a:rPr lang="es-MX" sz="1800" dirty="0" smtClean="0"/>
              <a:t>Internación (</a:t>
            </a:r>
            <a:r>
              <a:rPr lang="es-MX" sz="1800" dirty="0"/>
              <a:t>9</a:t>
            </a:r>
            <a:r>
              <a:rPr lang="es-MX" sz="1800" dirty="0" smtClean="0"/>
              <a:t> ciclos mensuales);</a:t>
            </a:r>
            <a:endParaRPr lang="en-US" sz="1800" dirty="0"/>
          </a:p>
          <a:p>
            <a:pPr lvl="1">
              <a:spcBef>
                <a:spcPts val="600"/>
              </a:spcBef>
            </a:pPr>
            <a:r>
              <a:rPr lang="es-MX" sz="1800" dirty="0" smtClean="0"/>
              <a:t>Encuesta </a:t>
            </a:r>
            <a:r>
              <a:rPr lang="es-MX" sz="1800" dirty="0"/>
              <a:t>Nacional de la Dinámica </a:t>
            </a:r>
            <a:r>
              <a:rPr lang="es-MX" sz="1800" dirty="0" smtClean="0"/>
              <a:t>Demográfica 2018</a:t>
            </a:r>
            <a:r>
              <a:rPr lang="en-US" sz="1800" dirty="0"/>
              <a:t>;</a:t>
            </a:r>
            <a:endParaRPr lang="en-US" sz="1800" dirty="0" smtClean="0"/>
          </a:p>
          <a:p>
            <a:pPr lvl="1">
              <a:spcBef>
                <a:spcPts val="600"/>
              </a:spcBef>
            </a:pPr>
            <a:r>
              <a:rPr lang="es-MX" sz="1800" dirty="0"/>
              <a:t>Encuesta Nacional de Financiamiento de las Empresas </a:t>
            </a:r>
            <a:r>
              <a:rPr lang="es-MX" sz="1800" dirty="0" smtClean="0"/>
              <a:t>2018;</a:t>
            </a:r>
          </a:p>
          <a:p>
            <a:pPr lvl="1">
              <a:spcBef>
                <a:spcPts val="600"/>
              </a:spcBef>
            </a:pPr>
            <a:r>
              <a:rPr lang="es-MX" sz="1800" dirty="0"/>
              <a:t>Encuesta Nacional sobre Productividad y Competitividad de las Micro, Pequeñas y Medianas Empresas 2018.</a:t>
            </a:r>
            <a:endParaRPr lang="en-US" sz="1800" dirty="0"/>
          </a:p>
          <a:p>
            <a:endParaRPr lang="en-US" sz="1800" dirty="0"/>
          </a:p>
        </p:txBody>
      </p:sp>
      <p:pic>
        <p:nvPicPr>
          <p:cNvPr id="4" name="Imagen 3"/>
          <p:cNvPicPr>
            <a:picLocks noChangeAspect="1"/>
          </p:cNvPicPr>
          <p:nvPr/>
        </p:nvPicPr>
        <p:blipFill>
          <a:blip r:embed="rId2"/>
          <a:stretch>
            <a:fillRect/>
          </a:stretch>
        </p:blipFill>
        <p:spPr>
          <a:xfrm>
            <a:off x="0" y="6420397"/>
            <a:ext cx="12213706" cy="512362"/>
          </a:xfrm>
          <a:prstGeom prst="rect">
            <a:avLst/>
          </a:prstGeom>
        </p:spPr>
      </p:pic>
      <p:pic>
        <p:nvPicPr>
          <p:cNvPr id="5" name="INEGI2018-Plantilla_Logo_INEGI.png" descr="INEGI2018-Plantilla_Logo_INEGI.png"/>
          <p:cNvPicPr>
            <a:picLocks noChangeAspect="1"/>
          </p:cNvPicPr>
          <p:nvPr/>
        </p:nvPicPr>
        <p:blipFill>
          <a:blip r:embed="rId3">
            <a:extLst/>
          </a:blip>
          <a:srcRect t="31617" b="31617"/>
          <a:stretch>
            <a:fillRect/>
          </a:stretch>
        </p:blipFill>
        <p:spPr>
          <a:xfrm>
            <a:off x="93226" y="6474672"/>
            <a:ext cx="1870380" cy="399642"/>
          </a:xfrm>
          <a:prstGeom prst="rect">
            <a:avLst/>
          </a:prstGeom>
          <a:ln w="12700">
            <a:miter lim="400000"/>
          </a:ln>
        </p:spPr>
      </p:pic>
      <p:pic>
        <p:nvPicPr>
          <p:cNvPr id="6" name="INEGI2018-Plantilla_Pleca_superior.png" descr="INEGI2018-Plantilla_Pleca_superior.png"/>
          <p:cNvPicPr>
            <a:picLocks noChangeAspect="1"/>
          </p:cNvPicPr>
          <p:nvPr/>
        </p:nvPicPr>
        <p:blipFill>
          <a:blip r:embed="rId4">
            <a:extLst/>
          </a:blip>
          <a:stretch>
            <a:fillRect/>
          </a:stretch>
        </p:blipFill>
        <p:spPr>
          <a:xfrm>
            <a:off x="0" y="-4347"/>
            <a:ext cx="12192000" cy="466012"/>
          </a:xfrm>
          <a:prstGeom prst="rect">
            <a:avLst/>
          </a:prstGeom>
          <a:ln w="12700">
            <a:miter lim="400000"/>
          </a:ln>
        </p:spPr>
      </p:pic>
      <p:sp>
        <p:nvSpPr>
          <p:cNvPr id="7" name="CuadroTexto 6"/>
          <p:cNvSpPr txBox="1"/>
          <p:nvPr/>
        </p:nvSpPr>
        <p:spPr>
          <a:xfrm>
            <a:off x="93225" y="0"/>
            <a:ext cx="8711561" cy="461665"/>
          </a:xfrm>
          <a:prstGeom prst="rect">
            <a:avLst/>
          </a:prstGeom>
          <a:noFill/>
        </p:spPr>
        <p:txBody>
          <a:bodyPr wrap="square" rtlCol="0">
            <a:spAutoFit/>
          </a:bodyPr>
          <a:lstStyle/>
          <a:p>
            <a:r>
              <a:rPr lang="es-MX" sz="2400" b="1" dirty="0" smtClean="0">
                <a:solidFill>
                  <a:schemeClr val="bg1"/>
                </a:solidFill>
              </a:rPr>
              <a:t>Indicadores de Precisión</a:t>
            </a:r>
            <a:endParaRPr lang="en-US" sz="2400" b="1" dirty="0">
              <a:solidFill>
                <a:schemeClr val="bg1"/>
              </a:solidFill>
            </a:endParaRPr>
          </a:p>
        </p:txBody>
      </p:sp>
      <p:sp>
        <p:nvSpPr>
          <p:cNvPr id="8" name="Rectángulo 7"/>
          <p:cNvSpPr/>
          <p:nvPr/>
        </p:nvSpPr>
        <p:spPr>
          <a:xfrm rot="16200000">
            <a:off x="-998019" y="2261373"/>
            <a:ext cx="2934930" cy="594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lumMod val="50000"/>
                    <a:lumOff val="50000"/>
                  </a:schemeClr>
                </a:solidFill>
              </a:rPr>
              <a:t>Encuestas con muestreo probabilístico</a:t>
            </a:r>
            <a:endParaRPr lang="en-US" dirty="0">
              <a:solidFill>
                <a:schemeClr val="tx1">
                  <a:lumMod val="50000"/>
                  <a:lumOff val="50000"/>
                </a:schemeClr>
              </a:solidFill>
            </a:endParaRPr>
          </a:p>
        </p:txBody>
      </p:sp>
      <p:sp>
        <p:nvSpPr>
          <p:cNvPr id="9" name="Marcador de contenido 2"/>
          <p:cNvSpPr txBox="1">
            <a:spLocks/>
          </p:cNvSpPr>
          <p:nvPr/>
        </p:nvSpPr>
        <p:spPr>
          <a:xfrm>
            <a:off x="469445" y="4363471"/>
            <a:ext cx="11777157" cy="20840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s-MX" sz="1800" dirty="0" smtClean="0"/>
              <a:t>Vehículos de Motor Registrados en Circulación 2018, Información anual (DGEE)</a:t>
            </a:r>
          </a:p>
          <a:p>
            <a:pPr lvl="2"/>
            <a:r>
              <a:rPr lang="es-MX" sz="1800" dirty="0" smtClean="0"/>
              <a:t>Registro de Impartición de Justicia en Materia Penal (DGEGSPJ)</a:t>
            </a:r>
          </a:p>
          <a:p>
            <a:pPr lvl="2"/>
            <a:r>
              <a:rPr lang="es-MX" sz="1800" dirty="0" smtClean="0"/>
              <a:t>Cédula de Operación Anual (DGGMA)</a:t>
            </a:r>
          </a:p>
          <a:p>
            <a:pPr lvl="2"/>
            <a:endParaRPr lang="es-MX" sz="1800" dirty="0" smtClean="0"/>
          </a:p>
          <a:p>
            <a:pPr marL="457200" lvl="1" indent="0">
              <a:buNone/>
            </a:pPr>
            <a:r>
              <a:rPr lang="es-MX" sz="1800" dirty="0" smtClean="0"/>
              <a:t>* Los Programas de información a cargo de la DGEGSPJ  y la DGGMA no fueron incluidos en el Calendario de Difusión 2019 y además no cuentan con metadatos documentados, por lo que no han reportado indicadores de precisión.</a:t>
            </a:r>
          </a:p>
          <a:p>
            <a:pPr lvl="1"/>
            <a:endParaRPr lang="es-MX" sz="1800" dirty="0" smtClean="0"/>
          </a:p>
          <a:p>
            <a:endParaRPr lang="en-US" sz="1800" dirty="0" smtClean="0"/>
          </a:p>
          <a:p>
            <a:endParaRPr lang="en-US" sz="1800" dirty="0"/>
          </a:p>
        </p:txBody>
      </p:sp>
      <p:sp>
        <p:nvSpPr>
          <p:cNvPr id="11" name="Rectángulo 10"/>
          <p:cNvSpPr/>
          <p:nvPr/>
        </p:nvSpPr>
        <p:spPr>
          <a:xfrm rot="16200000">
            <a:off x="-562741" y="4943415"/>
            <a:ext cx="1995366" cy="594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lumMod val="50000"/>
                    <a:lumOff val="50000"/>
                  </a:schemeClr>
                </a:solidFill>
              </a:rPr>
              <a:t>Registros administrativos</a:t>
            </a:r>
            <a:endParaRPr lang="en-US" dirty="0">
              <a:solidFill>
                <a:schemeClr val="tx1">
                  <a:lumMod val="50000"/>
                  <a:lumOff val="50000"/>
                </a:schemeClr>
              </a:solidFill>
            </a:endParaRPr>
          </a:p>
        </p:txBody>
      </p:sp>
      <p:sp>
        <p:nvSpPr>
          <p:cNvPr id="12" name="Rectángulo 11"/>
          <p:cNvSpPr/>
          <p:nvPr/>
        </p:nvSpPr>
        <p:spPr>
          <a:xfrm>
            <a:off x="3027095" y="591856"/>
            <a:ext cx="5370894" cy="369332"/>
          </a:xfrm>
          <a:prstGeom prst="rect">
            <a:avLst/>
          </a:prstGeom>
        </p:spPr>
        <p:txBody>
          <a:bodyPr wrap="none">
            <a:spAutoFit/>
          </a:bodyPr>
          <a:lstStyle/>
          <a:p>
            <a:pPr lvl="0"/>
            <a:r>
              <a:rPr lang="es-MX" b="1" dirty="0"/>
              <a:t>Programas que faltan de reportar al 15 de noviembre: </a:t>
            </a:r>
          </a:p>
        </p:txBody>
      </p:sp>
    </p:spTree>
    <p:extLst>
      <p:ext uri="{BB962C8B-B14F-4D97-AF65-F5344CB8AC3E}">
        <p14:creationId xmlns:p14="http://schemas.microsoft.com/office/powerpoint/2010/main" val="268708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smtClean="0">
                <a:solidFill>
                  <a:schemeClr val="bg1"/>
                </a:solidFill>
              </a:rPr>
              <a:t>Grupos de trabajo</a:t>
            </a:r>
            <a:endParaRPr lang="es-MX" sz="4800" dirty="0">
              <a:solidFill>
                <a:schemeClr val="bg1"/>
              </a:solidFill>
            </a:endParaRPr>
          </a:p>
        </p:txBody>
      </p:sp>
    </p:spTree>
    <p:extLst>
      <p:ext uri="{BB962C8B-B14F-4D97-AF65-F5344CB8AC3E}">
        <p14:creationId xmlns:p14="http://schemas.microsoft.com/office/powerpoint/2010/main" val="383919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684048769"/>
              </p:ext>
            </p:extLst>
          </p:nvPr>
        </p:nvGraphicFramePr>
        <p:xfrm>
          <a:off x="1683775" y="1093531"/>
          <a:ext cx="9296400" cy="1356098"/>
        </p:xfrm>
        <a:graphic>
          <a:graphicData uri="http://schemas.openxmlformats.org/drawingml/2006/table">
            <a:tbl>
              <a:tblPr firstRow="1" bandRow="1">
                <a:tableStyleId>{5C22544A-7EE6-4342-B048-85BDC9FD1C3A}</a:tableStyleId>
              </a:tblPr>
              <a:tblGrid>
                <a:gridCol w="4540043">
                  <a:extLst>
                    <a:ext uri="{9D8B030D-6E8A-4147-A177-3AD203B41FA5}">
                      <a16:colId xmlns:a16="http://schemas.microsoft.com/office/drawing/2014/main" val="4015795347"/>
                    </a:ext>
                  </a:extLst>
                </a:gridCol>
                <a:gridCol w="4756357">
                  <a:extLst>
                    <a:ext uri="{9D8B030D-6E8A-4147-A177-3AD203B41FA5}">
                      <a16:colId xmlns:a16="http://schemas.microsoft.com/office/drawing/2014/main" val="1522566200"/>
                    </a:ext>
                  </a:extLst>
                </a:gridCol>
              </a:tblGrid>
              <a:tr h="506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CAC-006/04/2018</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r" fontAlgn="ctr"/>
                      <a:r>
                        <a:rPr lang="es-MX" sz="2000" b="0" dirty="0" smtClean="0">
                          <a:solidFill>
                            <a:schemeClr val="tx1"/>
                          </a:solidFill>
                        </a:rPr>
                        <a:t>Responsable: </a:t>
                      </a:r>
                      <a:r>
                        <a:rPr lang="en-US" sz="2000" b="0" i="0" u="none" strike="noStrike" dirty="0" err="1" smtClean="0">
                          <a:solidFill>
                            <a:srgbClr val="000000"/>
                          </a:solidFill>
                          <a:effectLst/>
                          <a:latin typeface="Calibri" panose="020F0502020204030204" pitchFamily="34" charset="0"/>
                        </a:rPr>
                        <a:t>Coordinación</a:t>
                      </a:r>
                      <a:r>
                        <a:rPr lang="en-US" sz="2000" b="0" i="0" u="none" strike="noStrike" baseline="0" dirty="0" smtClean="0">
                          <a:solidFill>
                            <a:srgbClr val="000000"/>
                          </a:solidFill>
                          <a:effectLst/>
                          <a:latin typeface="Calibri" panose="020F0502020204030204" pitchFamily="34" charset="0"/>
                        </a:rPr>
                        <a:t> de </a:t>
                      </a:r>
                      <a:r>
                        <a:rPr lang="en-US" sz="2000" b="0" i="0" u="none" strike="noStrike" baseline="0" dirty="0" err="1" smtClean="0">
                          <a:solidFill>
                            <a:srgbClr val="000000"/>
                          </a:solidFill>
                          <a:effectLst/>
                          <a:latin typeface="Calibri" panose="020F0502020204030204" pitchFamily="34" charset="0"/>
                        </a:rPr>
                        <a:t>Asesores</a:t>
                      </a:r>
                      <a:endParaRPr lang="en-US" sz="2000" b="0" i="0" u="none" strike="noStrike" dirty="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49542">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El </a:t>
                      </a:r>
                      <a:r>
                        <a:rPr lang="es-MX" sz="2000" b="1" i="0" u="sng" strike="noStrike" dirty="0" smtClean="0">
                          <a:solidFill>
                            <a:srgbClr val="000000"/>
                          </a:solidFill>
                          <a:effectLst/>
                          <a:latin typeface="Calibri" panose="020F0502020204030204" pitchFamily="34" charset="0"/>
                        </a:rPr>
                        <a:t>Grupo de Trabajo del Modelo de Procesos </a:t>
                      </a:r>
                      <a:r>
                        <a:rPr lang="es-MX" sz="2000" b="0" i="0" u="none" strike="noStrike" dirty="0" smtClean="0">
                          <a:solidFill>
                            <a:srgbClr val="000000"/>
                          </a:solidFill>
                          <a:effectLst/>
                          <a:latin typeface="Calibri" panose="020F0502020204030204" pitchFamily="34" charset="0"/>
                        </a:rPr>
                        <a:t>llevará a cabo una revisión de la adaptación de la </a:t>
                      </a:r>
                      <a:r>
                        <a:rPr lang="es-MX" sz="2000" b="1" i="0" u="sng" strike="noStrike" dirty="0" smtClean="0">
                          <a:solidFill>
                            <a:srgbClr val="000000"/>
                          </a:solidFill>
                          <a:effectLst/>
                          <a:latin typeface="Calibri" panose="020F0502020204030204" pitchFamily="34" charset="0"/>
                        </a:rPr>
                        <a:t>herramienta de autoevaluación del DESAP</a:t>
                      </a:r>
                      <a:r>
                        <a:rPr lang="es-MX" sz="2000" b="0" i="0" u="none" strike="noStrike" dirty="0" smtClean="0">
                          <a:solidFill>
                            <a:srgbClr val="000000"/>
                          </a:solidFill>
                          <a:effectLst/>
                          <a:latin typeface="Calibri" panose="020F0502020204030204" pitchFamily="34" charset="0"/>
                        </a:rPr>
                        <a:t>…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8" name="Rectángulo 7"/>
          <p:cNvSpPr/>
          <p:nvPr/>
        </p:nvSpPr>
        <p:spPr>
          <a:xfrm>
            <a:off x="1050823" y="2545428"/>
            <a:ext cx="10562303" cy="3421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a:solidFill>
                  <a:schemeClr val="tx1"/>
                </a:solidFill>
              </a:rPr>
              <a:t>El 1 de noviembre se reunió el grupo y se </a:t>
            </a:r>
            <a:r>
              <a:rPr lang="es-MX" sz="2000" dirty="0" smtClean="0">
                <a:solidFill>
                  <a:schemeClr val="tx1"/>
                </a:solidFill>
              </a:rPr>
              <a:t>presentaron:</a:t>
            </a:r>
          </a:p>
          <a:p>
            <a:pPr marL="742950" lvl="1" indent="-285750">
              <a:buFont typeface="Arial" panose="020B0604020202020204" pitchFamily="34" charset="0"/>
              <a:buChar char="•"/>
            </a:pPr>
            <a:endParaRPr lang="es-MX" sz="2000" dirty="0" smtClean="0">
              <a:solidFill>
                <a:schemeClr val="tx1"/>
              </a:solidFill>
            </a:endParaRPr>
          </a:p>
          <a:p>
            <a:pPr marL="742950" lvl="1" indent="-285750">
              <a:buFont typeface="Arial" panose="020B0604020202020204" pitchFamily="34" charset="0"/>
              <a:buChar char="•"/>
            </a:pPr>
            <a:r>
              <a:rPr lang="es-MX" sz="2000" dirty="0" smtClean="0">
                <a:solidFill>
                  <a:schemeClr val="tx1"/>
                </a:solidFill>
              </a:rPr>
              <a:t>las </a:t>
            </a:r>
            <a:r>
              <a:rPr lang="es-MX" sz="2000" dirty="0">
                <a:solidFill>
                  <a:schemeClr val="tx1"/>
                </a:solidFill>
              </a:rPr>
              <a:t>preguntas frecuentes relacionadas con el  Sistema de Evidencias del MPEG (</a:t>
            </a:r>
            <a:r>
              <a:rPr lang="es-MX" sz="2000" dirty="0" err="1">
                <a:solidFill>
                  <a:schemeClr val="tx1"/>
                </a:solidFill>
              </a:rPr>
              <a:t>Ptraking</a:t>
            </a:r>
            <a:r>
              <a:rPr lang="es-MX" sz="2000" dirty="0" smtClean="0">
                <a:solidFill>
                  <a:schemeClr val="tx1"/>
                </a:solidFill>
              </a:rPr>
              <a:t>)</a:t>
            </a:r>
          </a:p>
          <a:p>
            <a:pPr marL="742950" lvl="1" indent="-285750">
              <a:buFont typeface="Arial" panose="020B0604020202020204" pitchFamily="34" charset="0"/>
              <a:buChar char="•"/>
            </a:pPr>
            <a:endParaRPr lang="es-MX" sz="2000" dirty="0" smtClean="0">
              <a:solidFill>
                <a:schemeClr val="tx1"/>
              </a:solidFill>
            </a:endParaRPr>
          </a:p>
          <a:p>
            <a:pPr marL="742950" lvl="1" indent="-285750">
              <a:buFont typeface="Arial" panose="020B0604020202020204" pitchFamily="34" charset="0"/>
              <a:buChar char="•"/>
            </a:pPr>
            <a:r>
              <a:rPr lang="es-MX" sz="2000" dirty="0" smtClean="0">
                <a:solidFill>
                  <a:schemeClr val="tx1"/>
                </a:solidFill>
              </a:rPr>
              <a:t>la </a:t>
            </a:r>
            <a:r>
              <a:rPr lang="es-MX" sz="2000" dirty="0">
                <a:solidFill>
                  <a:schemeClr val="tx1"/>
                </a:solidFill>
              </a:rPr>
              <a:t>revisión final de la guía de autoevaluación del cumplimiento de las evidencias.  </a:t>
            </a:r>
            <a:endParaRPr lang="es-MX" sz="2000" dirty="0" smtClean="0">
              <a:solidFill>
                <a:schemeClr val="tx1"/>
              </a:solidFill>
            </a:endParaRPr>
          </a:p>
          <a:p>
            <a:pPr marL="285750" indent="-285750">
              <a:buFont typeface="Arial" panose="020B0604020202020204" pitchFamily="34" charset="0"/>
              <a:buChar char="•"/>
            </a:pPr>
            <a:endParaRPr lang="es-MX" sz="2000" dirty="0" smtClean="0">
              <a:solidFill>
                <a:schemeClr val="tx1"/>
              </a:solidFill>
            </a:endParaRP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 </a:t>
            </a:r>
            <a:r>
              <a:rPr lang="es-MX" sz="2000" dirty="0">
                <a:solidFill>
                  <a:schemeClr val="tx1"/>
                </a:solidFill>
              </a:rPr>
              <a:t>El grupo aún no ha revisado la herramienta de autoevaluación del </a:t>
            </a:r>
            <a:r>
              <a:rPr lang="es-MX" sz="2000" dirty="0" smtClean="0">
                <a:solidFill>
                  <a:schemeClr val="tx1"/>
                </a:solidFill>
              </a:rPr>
              <a:t>DESAP.</a:t>
            </a:r>
          </a:p>
        </p:txBody>
      </p:sp>
    </p:spTree>
    <p:extLst>
      <p:ext uri="{BB962C8B-B14F-4D97-AF65-F5344CB8AC3E}">
        <p14:creationId xmlns:p14="http://schemas.microsoft.com/office/powerpoint/2010/main" val="105849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3538837252"/>
              </p:ext>
            </p:extLst>
          </p:nvPr>
        </p:nvGraphicFramePr>
        <p:xfrm>
          <a:off x="1061884" y="808186"/>
          <a:ext cx="9933040" cy="1567331"/>
        </p:xfrm>
        <a:graphic>
          <a:graphicData uri="http://schemas.openxmlformats.org/drawingml/2006/table">
            <a:tbl>
              <a:tblPr firstRow="1" bandRow="1">
                <a:tableStyleId>{5C22544A-7EE6-4342-B048-85BDC9FD1C3A}</a:tableStyleId>
              </a:tblPr>
              <a:tblGrid>
                <a:gridCol w="5777740">
                  <a:extLst>
                    <a:ext uri="{9D8B030D-6E8A-4147-A177-3AD203B41FA5}">
                      <a16:colId xmlns:a16="http://schemas.microsoft.com/office/drawing/2014/main" val="4015795347"/>
                    </a:ext>
                  </a:extLst>
                </a:gridCol>
                <a:gridCol w="4155300">
                  <a:extLst>
                    <a:ext uri="{9D8B030D-6E8A-4147-A177-3AD203B41FA5}">
                      <a16:colId xmlns:a16="http://schemas.microsoft.com/office/drawing/2014/main" val="1522566200"/>
                    </a:ext>
                  </a:extLst>
                </a:gridCol>
              </a:tblGrid>
              <a:tr h="651904">
                <a:tc>
                  <a:txBody>
                    <a:bodyPr/>
                    <a:lstStyle/>
                    <a:p>
                      <a:r>
                        <a:rPr lang="en-US" sz="2000" b="0" dirty="0" smtClean="0">
                          <a:solidFill>
                            <a:schemeClr val="tx1"/>
                          </a:solidFill>
                        </a:rPr>
                        <a:t>CAC-008/04/2018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Enrique De Alba</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915427">
                <a:tc gridSpan="2">
                  <a:txBody>
                    <a:bodyPr/>
                    <a:lstStyle/>
                    <a:p>
                      <a:pPr lvl="1" fontAlgn="ctr"/>
                      <a:r>
                        <a:rPr lang="es-MX" sz="2000" dirty="0" smtClean="0">
                          <a:solidFill>
                            <a:schemeClr val="tx1"/>
                          </a:solidFill>
                        </a:rPr>
                        <a:t>Se creará un </a:t>
                      </a:r>
                      <a:r>
                        <a:rPr lang="es-MX" sz="2000" b="1" u="sng" dirty="0" smtClean="0">
                          <a:solidFill>
                            <a:schemeClr val="tx1"/>
                          </a:solidFill>
                        </a:rPr>
                        <a:t>Grupo de Trabajo de Documentación de Diseño</a:t>
                      </a:r>
                      <a:r>
                        <a:rPr lang="es-MX" sz="2000" dirty="0" smtClean="0">
                          <a:solidFill>
                            <a:schemeClr val="tx1"/>
                          </a:solidFill>
                        </a:rPr>
                        <a:t>, para apoyar la revisión de los documentos “Diseño Conceptual”, “Diseño de Muestreo” y “Diseño de Cuestionarios”.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9" name="Rectángulo 8"/>
          <p:cNvSpPr/>
          <p:nvPr/>
        </p:nvSpPr>
        <p:spPr>
          <a:xfrm>
            <a:off x="1504335" y="2750708"/>
            <a:ext cx="9490589" cy="2748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El objetivo es homogeneizar </a:t>
            </a:r>
            <a:r>
              <a:rPr lang="es-MX" sz="2000" dirty="0">
                <a:solidFill>
                  <a:schemeClr val="tx1"/>
                </a:solidFill>
              </a:rPr>
              <a:t>definiciones para que desde la fase de diseño se alimenten los metadatos y de esta manera evitar trabajos dobles que generen inconsistencias. </a:t>
            </a:r>
            <a:endParaRPr lang="es-MX" sz="2000" dirty="0" smtClean="0">
              <a:solidFill>
                <a:schemeClr val="tx1"/>
              </a:solidFill>
            </a:endParaRPr>
          </a:p>
          <a:p>
            <a:pPr marL="285750" indent="-285750">
              <a:buFont typeface="Arial" panose="020B0604020202020204" pitchFamily="34" charset="0"/>
              <a:buChar char="•"/>
            </a:pPr>
            <a:endParaRPr lang="es-MX" sz="2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Se tiene una propuesta que se presentará en la siguiente sesión del grupo.</a:t>
            </a:r>
          </a:p>
          <a:p>
            <a:pPr marL="285750" indent="-285750">
              <a:buFont typeface="Arial" panose="020B0604020202020204" pitchFamily="34" charset="0"/>
              <a:buChar char="•"/>
            </a:pPr>
            <a:endParaRPr lang="es-MX" sz="2000" dirty="0">
              <a:solidFill>
                <a:schemeClr val="accent6">
                  <a:lumMod val="75000"/>
                </a:schemeClr>
              </a:solidFill>
            </a:endParaRPr>
          </a:p>
          <a:p>
            <a:pPr marL="285750" indent="-285750">
              <a:buFont typeface="Arial" panose="020B0604020202020204" pitchFamily="34" charset="0"/>
              <a:buChar char="•"/>
            </a:pPr>
            <a:r>
              <a:rPr lang="es-MX" sz="2000" dirty="0" smtClean="0">
                <a:solidFill>
                  <a:schemeClr val="tx1"/>
                </a:solidFill>
              </a:rPr>
              <a:t>Se buscará que cada Dirección General envíe un representante únicamente para el tema de “Diseño Conceptual” ya que actualmente el grupo es muy grande.  Este representante deberá acordar con las distintas áreas al interior de la Dirección General.</a:t>
            </a:r>
            <a:endParaRPr lang="en-US" sz="2000" dirty="0">
              <a:solidFill>
                <a:schemeClr val="tx1"/>
              </a:solidFill>
            </a:endParaRPr>
          </a:p>
        </p:txBody>
      </p:sp>
    </p:spTree>
    <p:extLst>
      <p:ext uri="{BB962C8B-B14F-4D97-AF65-F5344CB8AC3E}">
        <p14:creationId xmlns:p14="http://schemas.microsoft.com/office/powerpoint/2010/main" val="2628756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1106531181"/>
              </p:ext>
            </p:extLst>
          </p:nvPr>
        </p:nvGraphicFramePr>
        <p:xfrm>
          <a:off x="1238865" y="808186"/>
          <a:ext cx="10176387" cy="1315581"/>
        </p:xfrm>
        <a:graphic>
          <a:graphicData uri="http://schemas.openxmlformats.org/drawingml/2006/table">
            <a:tbl>
              <a:tblPr firstRow="1" bandRow="1">
                <a:tableStyleId>{5C22544A-7EE6-4342-B048-85BDC9FD1C3A}</a:tableStyleId>
              </a:tblPr>
              <a:tblGrid>
                <a:gridCol w="5919287">
                  <a:extLst>
                    <a:ext uri="{9D8B030D-6E8A-4147-A177-3AD203B41FA5}">
                      <a16:colId xmlns:a16="http://schemas.microsoft.com/office/drawing/2014/main" val="4015795347"/>
                    </a:ext>
                  </a:extLst>
                </a:gridCol>
                <a:gridCol w="4257100">
                  <a:extLst>
                    <a:ext uri="{9D8B030D-6E8A-4147-A177-3AD203B41FA5}">
                      <a16:colId xmlns:a16="http://schemas.microsoft.com/office/drawing/2014/main" val="1522566200"/>
                    </a:ext>
                  </a:extLst>
                </a:gridCol>
              </a:tblGrid>
              <a:tr h="511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CAC-006/01/2019</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a:t>
                      </a:r>
                      <a:r>
                        <a:rPr lang="es-MX" sz="2000" b="0" i="0" u="none" strike="noStrike" dirty="0" smtClean="0">
                          <a:solidFill>
                            <a:srgbClr val="000000"/>
                          </a:solidFill>
                          <a:effectLst/>
                          <a:latin typeface="Calibri" panose="020F0502020204030204" pitchFamily="34" charset="0"/>
                        </a:rPr>
                        <a:t>CGOR</a:t>
                      </a:r>
                      <a:endParaRPr lang="en-US" sz="2000" b="0" i="0" u="none" strike="noStrike" dirty="0" smtClean="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04450">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 </a:t>
                      </a:r>
                      <a:r>
                        <a:rPr lang="es-MX" sz="2000" b="1" i="0" u="sng" strike="noStrike" dirty="0" smtClean="0">
                          <a:solidFill>
                            <a:srgbClr val="000000"/>
                          </a:solidFill>
                          <a:effectLst/>
                          <a:latin typeface="Calibri" panose="020F0502020204030204" pitchFamily="34" charset="0"/>
                        </a:rPr>
                        <a:t>grupo de trabajo </a:t>
                      </a:r>
                      <a:r>
                        <a:rPr lang="es-MX" sz="2000" b="0" i="0" u="none" strike="noStrike" dirty="0" smtClean="0">
                          <a:solidFill>
                            <a:srgbClr val="000000"/>
                          </a:solidFill>
                          <a:effectLst/>
                          <a:latin typeface="Calibri" panose="020F0502020204030204" pitchFamily="34" charset="0"/>
                        </a:rPr>
                        <a:t>para analizar las causas de los resultados no adecuados (en</a:t>
                      </a:r>
                      <a:r>
                        <a:rPr lang="es-MX" sz="2000" b="0" i="0" u="none" strike="noStrike" baseline="0" dirty="0" smtClean="0">
                          <a:solidFill>
                            <a:srgbClr val="000000"/>
                          </a:solidFill>
                          <a:effectLst/>
                          <a:latin typeface="Calibri" panose="020F0502020204030204" pitchFamily="34" charset="0"/>
                        </a:rPr>
                        <a:t> la evaluación)</a:t>
                      </a:r>
                      <a:r>
                        <a:rPr lang="es-MX" sz="2000" b="0" i="0" u="none" strike="noStrike" dirty="0" smtClean="0">
                          <a:solidFill>
                            <a:srgbClr val="000000"/>
                          </a:solidFill>
                          <a:effectLst/>
                          <a:latin typeface="Calibri" panose="020F0502020204030204" pitchFamily="34" charset="0"/>
                        </a:rPr>
                        <a:t>, en particular, las actividades </a:t>
                      </a:r>
                      <a:r>
                        <a:rPr lang="es-MX" sz="2000" b="1" i="0" u="sng" strike="noStrike" dirty="0" smtClean="0">
                          <a:solidFill>
                            <a:srgbClr val="000000"/>
                          </a:solidFill>
                          <a:effectLst/>
                          <a:latin typeface="Calibri" panose="020F0502020204030204" pitchFamily="34" charset="0"/>
                        </a:rPr>
                        <a:t>de supervisión de la captación </a:t>
                      </a:r>
                      <a:r>
                        <a:rPr lang="es-MX" sz="2000" b="0" i="0" u="none" strike="noStrike" dirty="0" smtClean="0">
                          <a:solidFill>
                            <a:srgbClr val="000000"/>
                          </a:solidFill>
                          <a:effectLst/>
                          <a:latin typeface="Calibri" panose="020F0502020204030204" pitchFamily="34" charset="0"/>
                        </a:rPr>
                        <a:t>de información...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8" name="Rectángulo 7"/>
          <p:cNvSpPr/>
          <p:nvPr/>
        </p:nvSpPr>
        <p:spPr>
          <a:xfrm>
            <a:off x="975501" y="2546417"/>
            <a:ext cx="10439751" cy="3440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a:solidFill>
                  <a:schemeClr val="tx1"/>
                </a:solidFill>
              </a:rPr>
              <a:t>La tercera sesión está agendada para el </a:t>
            </a:r>
            <a:r>
              <a:rPr lang="es-MX" dirty="0" smtClean="0">
                <a:solidFill>
                  <a:schemeClr val="tx1"/>
                </a:solidFill>
              </a:rPr>
              <a:t>29 </a:t>
            </a:r>
            <a:r>
              <a:rPr lang="es-MX" dirty="0">
                <a:solidFill>
                  <a:schemeClr val="tx1"/>
                </a:solidFill>
              </a:rPr>
              <a:t>de noviembre de </a:t>
            </a:r>
            <a:r>
              <a:rPr lang="es-MX" dirty="0" smtClean="0">
                <a:solidFill>
                  <a:schemeClr val="tx1"/>
                </a:solidFill>
              </a:rPr>
              <a:t>2019:</a:t>
            </a:r>
          </a:p>
          <a:p>
            <a:pPr marL="742950" lvl="1" indent="-285750">
              <a:buFont typeface="Courier New" panose="02070309020205020404" pitchFamily="49" charset="0"/>
              <a:buChar char="o"/>
            </a:pPr>
            <a:endParaRPr lang="es-MX" dirty="0" smtClean="0">
              <a:solidFill>
                <a:schemeClr val="tx1"/>
              </a:solidFill>
            </a:endParaRPr>
          </a:p>
          <a:p>
            <a:pPr marL="742950" lvl="1" indent="-285750">
              <a:buFont typeface="Courier New" panose="02070309020205020404" pitchFamily="49" charset="0"/>
              <a:buChar char="o"/>
            </a:pPr>
            <a:r>
              <a:rPr lang="es-MX" dirty="0" smtClean="0">
                <a:solidFill>
                  <a:schemeClr val="tx1"/>
                </a:solidFill>
              </a:rPr>
              <a:t>Las </a:t>
            </a:r>
            <a:r>
              <a:rPr lang="es-MX" dirty="0">
                <a:solidFill>
                  <a:schemeClr val="tx1"/>
                </a:solidFill>
              </a:rPr>
              <a:t>Direcciones Generales de Estadísticas Sociodemográficas y de Gobierno Seguridad Pública y Justicia presentarán los resultados del Cuestionario de Autoevaluación de Capacidades Operativas desde el enfoque de las oficinas centrales. </a:t>
            </a:r>
            <a:endParaRPr lang="es-MX" dirty="0" smtClean="0">
              <a:solidFill>
                <a:schemeClr val="tx1"/>
              </a:solidFill>
            </a:endParaRPr>
          </a:p>
          <a:p>
            <a:pPr marL="742950" lvl="1" indent="-285750">
              <a:buFont typeface="Courier New" panose="02070309020205020404" pitchFamily="49" charset="0"/>
              <a:buChar char="o"/>
            </a:pPr>
            <a:endParaRPr lang="es-MX" dirty="0">
              <a:solidFill>
                <a:schemeClr val="tx1"/>
              </a:solidFill>
            </a:endParaRPr>
          </a:p>
          <a:p>
            <a:pPr marL="742950" lvl="1" indent="-285750">
              <a:buFont typeface="Courier New" panose="02070309020205020404" pitchFamily="49" charset="0"/>
              <a:buChar char="o"/>
            </a:pPr>
            <a:r>
              <a:rPr lang="es-MX" dirty="0" smtClean="0">
                <a:solidFill>
                  <a:schemeClr val="tx1"/>
                </a:solidFill>
              </a:rPr>
              <a:t> </a:t>
            </a:r>
            <a:r>
              <a:rPr lang="es-MX" dirty="0">
                <a:solidFill>
                  <a:schemeClr val="tx1"/>
                </a:solidFill>
              </a:rPr>
              <a:t>El objetivo es comparar los resultados obtenidos a partir de las Coordinaciones Estatales y Direcciones Regionales con los de las oficinas centrales para focalizar de mejor forma las acciones de </a:t>
            </a:r>
            <a:r>
              <a:rPr lang="es-MX" dirty="0" smtClean="0">
                <a:solidFill>
                  <a:schemeClr val="tx1"/>
                </a:solidFill>
              </a:rPr>
              <a:t>mejora.</a:t>
            </a:r>
          </a:p>
          <a:p>
            <a:pPr marL="285750" indent="-285750">
              <a:buFont typeface="Arial" panose="020B0604020202020204" pitchFamily="34" charset="0"/>
              <a:buChar char="•"/>
            </a:pPr>
            <a:endParaRPr lang="es-MX" dirty="0">
              <a:solidFill>
                <a:schemeClr val="tx1"/>
              </a:solidFill>
            </a:endParaRPr>
          </a:p>
          <a:p>
            <a:pPr marL="285750" indent="-285750">
              <a:buFont typeface="Arial" panose="020B0604020202020204" pitchFamily="34" charset="0"/>
              <a:buChar char="•"/>
            </a:pPr>
            <a:r>
              <a:rPr lang="es-MX" dirty="0" smtClean="0">
                <a:solidFill>
                  <a:schemeClr val="tx1"/>
                </a:solidFill>
              </a:rPr>
              <a:t>Los resultados de este grupo también servirán para dar cumplimiento al </a:t>
            </a:r>
            <a:r>
              <a:rPr lang="es-MX" dirty="0">
                <a:solidFill>
                  <a:schemeClr val="tx1"/>
                </a:solidFill>
              </a:rPr>
              <a:t>acuerdo </a:t>
            </a:r>
            <a:r>
              <a:rPr lang="es-MX" dirty="0" smtClean="0">
                <a:solidFill>
                  <a:schemeClr val="tx1"/>
                </a:solidFill>
              </a:rPr>
              <a:t>CAC-008/01/2019, relacionado con el plan de acción para las Coordinaciones Estatales y Direcciones Regionales.</a:t>
            </a:r>
            <a:endParaRPr lang="es-MX" dirty="0">
              <a:solidFill>
                <a:schemeClr val="tx1"/>
              </a:solidFill>
            </a:endParaRPr>
          </a:p>
          <a:p>
            <a:pPr marL="285750"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59399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a:solidFill>
                  <a:schemeClr val="bg1"/>
                </a:solidFill>
              </a:rPr>
              <a:t>Otros acuerdos </a:t>
            </a:r>
            <a:br>
              <a:rPr lang="es-MX" sz="4800" dirty="0">
                <a:solidFill>
                  <a:schemeClr val="bg1"/>
                </a:solidFill>
              </a:rPr>
            </a:br>
            <a:r>
              <a:rPr lang="es-MX" sz="4800" dirty="0">
                <a:solidFill>
                  <a:schemeClr val="bg1"/>
                </a:solidFill>
              </a:rPr>
              <a:t>en proceso</a:t>
            </a:r>
          </a:p>
        </p:txBody>
      </p:sp>
    </p:spTree>
    <p:extLst>
      <p:ext uri="{BB962C8B-B14F-4D97-AF65-F5344CB8AC3E}">
        <p14:creationId xmlns:p14="http://schemas.microsoft.com/office/powerpoint/2010/main" val="76183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10732</TotalTime>
  <Words>1868</Words>
  <Application>Microsoft Office PowerPoint</Application>
  <PresentationFormat>Panorámica</PresentationFormat>
  <Paragraphs>174</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Courier New</vt:lpstr>
      <vt:lpstr>Helvetica Neue Medium</vt:lpstr>
      <vt:lpstr>Times New Roman</vt:lpstr>
      <vt:lpstr>Tema de Office</vt:lpstr>
      <vt:lpstr>5ª sesión de 2019 Seguimiento de acuerdos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5ª sesión de 2019 Seguimiento de acuerdos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824</cp:revision>
  <cp:lastPrinted>2017-09-22T14:26:15Z</cp:lastPrinted>
  <dcterms:created xsi:type="dcterms:W3CDTF">2017-08-22T14:19:52Z</dcterms:created>
  <dcterms:modified xsi:type="dcterms:W3CDTF">2019-11-25T22:33:02Z</dcterms:modified>
</cp:coreProperties>
</file>